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81" r:id="rId6"/>
    <p:sldId id="282" r:id="rId7"/>
    <p:sldId id="283" r:id="rId8"/>
    <p:sldId id="285" r:id="rId9"/>
    <p:sldId id="286" r:id="rId10"/>
    <p:sldId id="287" r:id="rId11"/>
    <p:sldId id="288" r:id="rId12"/>
    <p:sldId id="289" r:id="rId13"/>
    <p:sldId id="290" r:id="rId14"/>
    <p:sldId id="291" r:id="rId15"/>
    <p:sldId id="292" r:id="rId16"/>
    <p:sldId id="293" r:id="rId17"/>
    <p:sldId id="294" r:id="rId18"/>
    <p:sldId id="29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90" autoAdjust="0"/>
  </p:normalViewPr>
  <p:slideViewPr>
    <p:cSldViewPr>
      <p:cViewPr varScale="1">
        <p:scale>
          <a:sx n="87" d="100"/>
          <a:sy n="87" d="100"/>
        </p:scale>
        <p:origin x="-220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4EDB6-BE4B-4C38-8D39-9E703DA5A287}" type="datetimeFigureOut">
              <a:rPr lang="en-US" smtClean="0"/>
              <a:t>4/9/2016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5A5D5-0911-4284-95E8-A546C6F896A6}" type="slidenum">
              <a:rPr lang="en-US" smtClean="0"/>
              <a:t>‹#›</a:t>
            </a:fld>
            <a:endParaRPr lang="en-US"/>
          </a:p>
        </p:txBody>
      </p:sp>
    </p:spTree>
    <p:extLst>
      <p:ext uri="{BB962C8B-B14F-4D97-AF65-F5344CB8AC3E}">
        <p14:creationId xmlns:p14="http://schemas.microsoft.com/office/powerpoint/2010/main" val="31550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we’re going to see where Christians went wrong over the last 2000 years to get us to the point today where we have</a:t>
            </a:r>
            <a:r>
              <a:rPr lang="en-US" baseline="0" dirty="0" smtClean="0"/>
              <a:t> </a:t>
            </a:r>
            <a:r>
              <a:rPr lang="en-US" dirty="0" smtClean="0"/>
              <a:t>over 7000 denominations, it would be beneficial to first learn</a:t>
            </a:r>
            <a:r>
              <a:rPr lang="en-US" baseline="0" dirty="0" smtClean="0"/>
              <a:t> what the church of the New Testament actually is. There is only one church in the New Testament and that is the church that Jesus built. It is the only church in which we will find salvation, the only church which will endure forever. The Lord’s church has a specific identity that can be seen by searching the pages of scripture itself. Through understanding the identity of the New Testament church, we can begin to weed out denominational churches that are not found in scripture. </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1</a:t>
            </a:fld>
            <a:endParaRPr lang="en-US"/>
          </a:p>
        </p:txBody>
      </p:sp>
    </p:spTree>
    <p:extLst>
      <p:ext uri="{BB962C8B-B14F-4D97-AF65-F5344CB8AC3E}">
        <p14:creationId xmlns:p14="http://schemas.microsoft.com/office/powerpoint/2010/main" val="416987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made the Apostles’ word so dependable? How</a:t>
            </a:r>
            <a:r>
              <a:rPr lang="en-US" baseline="0" dirty="0" smtClean="0"/>
              <a:t> would they know what Jesus wanted them to teach? How would they remember? Jesus provided them with divine assistance after He ascended to heaven in the Person of the Holy Spirit. The purpose of the baptism of the Holy Spirit upon the Apostles’ was to help them remember the things Jesus taught, to disclose to them things He had not yet taught them and that they were unable to handle while He was on Earth, and to help them in their ministry persuade others by miracles that accompanied their teaching. The Holy Spirit upon the Apostles is the assurance that the things they teach are actually the word of God. Therefore, the doctrine and teaching of the Apostles is not the word of man or of man’s opinions, but divinely inspired as if was coming directly from the mouth of Jesus.</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10</a:t>
            </a:fld>
            <a:endParaRPr lang="en-US"/>
          </a:p>
        </p:txBody>
      </p:sp>
    </p:spTree>
    <p:extLst>
      <p:ext uri="{BB962C8B-B14F-4D97-AF65-F5344CB8AC3E}">
        <p14:creationId xmlns:p14="http://schemas.microsoft.com/office/powerpoint/2010/main" val="912626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now that the Apostles are dead, how did</a:t>
            </a:r>
            <a:r>
              <a:rPr lang="en-US" baseline="0" dirty="0" smtClean="0"/>
              <a:t> they ensure that we would have their teaching? They simply wrote it down, through biographies of Christ and personal letters to churches and individuals. When they wrote it down, they did so in such a way that we can understand what they say (Eph 3:3-4). This is what we call scripture, and all scripture is inspired and able to provide us with what we need to understand and obey God’s will. The Apostles and Prophets were the last ones to record God’s word as Jude makes it very clear that this “faith” was handed down once and for all to the saints. </a:t>
            </a:r>
          </a:p>
          <a:p>
            <a:endParaRPr lang="en-US" baseline="0" dirty="0" smtClean="0"/>
          </a:p>
          <a:p>
            <a:r>
              <a:rPr lang="en-US" baseline="0" dirty="0" smtClean="0"/>
              <a:t>Therefore, we should be wary of denominations that claim the bible cannot be understood because Paul said differently. There are “some” things more difficult to understand, but not impossible to understand (2 Pet 3:16). Also, we should be wary of any denomination claiming new revelation from God that is not contained in scripture, whether they claim this new revelation is coming to them directly from he Holy Spirit or whether they claim this new revelation is contained in other scriptures. </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11</a:t>
            </a:fld>
            <a:endParaRPr lang="en-US"/>
          </a:p>
        </p:txBody>
      </p:sp>
    </p:spTree>
    <p:extLst>
      <p:ext uri="{BB962C8B-B14F-4D97-AF65-F5344CB8AC3E}">
        <p14:creationId xmlns:p14="http://schemas.microsoft.com/office/powerpoint/2010/main" val="912626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first attributes of a local church that confirms whether it is following</a:t>
            </a:r>
            <a:r>
              <a:rPr lang="en-US" baseline="0" dirty="0" smtClean="0"/>
              <a:t> the pattern of the New Testament is its organization. In fact, as we will study next week, this was one of the first steps that led to apostasy in the 2</a:t>
            </a:r>
            <a:r>
              <a:rPr lang="en-US" baseline="30000" dirty="0" smtClean="0"/>
              <a:t>nd</a:t>
            </a:r>
            <a:r>
              <a:rPr lang="en-US" baseline="0" dirty="0" smtClean="0"/>
              <a:t> century. The organization of the universal church is very simple. In likening the church to the temple, Jesus is the cornerstone – that first stone that gets laid that determines how the rest of the temple will be oriented and upon which axis it will be built. From the cornerstone, the foundation is laid – this is the apostles and prophets as they were inspired by the Holy Spirit. Upon the foundation, we Christians, as living stones are being built. Every time a new Christian is added to the church, it becomes bigger and more glorious as it brings glory to God by its very construction. </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12</a:t>
            </a:fld>
            <a:endParaRPr lang="en-US"/>
          </a:p>
        </p:txBody>
      </p:sp>
    </p:spTree>
    <p:extLst>
      <p:ext uri="{BB962C8B-B14F-4D97-AF65-F5344CB8AC3E}">
        <p14:creationId xmlns:p14="http://schemas.microsoft.com/office/powerpoint/2010/main" val="91262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local church, in which God would have</a:t>
            </a:r>
            <a:r>
              <a:rPr lang="en-US" baseline="0" dirty="0" smtClean="0"/>
              <a:t> Christians to gather within for worship and work, has a very specific organization. In fact, conforming to the organization pattern of the New Testament church is imperative if we are to identify within all of this denominational confusion in our world. Within local churches, God would have elders to oversee the flock. These are men who are qualified according to 1 Tim 3:1-7 and Tit 1:5-9. Serving under the eldership are deacons who perform various administrative duties. And then are saints which make up a variety of roles: evangelists, teachers, servants, etc. That God gave the local church a specific organization means that He designed it for a purpose in which it can perform the work God has designed it to perform. And so we strive to be a part of a church that is scripturally organization if we are to be the true church of the New Testament. </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13</a:t>
            </a:fld>
            <a:endParaRPr lang="en-US"/>
          </a:p>
        </p:txBody>
      </p:sp>
    </p:spTree>
    <p:extLst>
      <p:ext uri="{BB962C8B-B14F-4D97-AF65-F5344CB8AC3E}">
        <p14:creationId xmlns:p14="http://schemas.microsoft.com/office/powerpoint/2010/main" val="912626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Worship is another indicator of whether or not the church we are seeking can</a:t>
            </a:r>
            <a:r>
              <a:rPr lang="en-US" baseline="0" dirty="0" smtClean="0"/>
              <a:t> be identified as that taught in the</a:t>
            </a:r>
            <a:r>
              <a:rPr lang="en-US" dirty="0" smtClean="0"/>
              <a:t> New Testament. It</a:t>
            </a:r>
            <a:r>
              <a:rPr lang="en-US" baseline="0" dirty="0" smtClean="0"/>
              <a:t> is important to note that not all worship in the New Testament, let alone the bible, is accepted by God. There is such a thing as vain worship (Matt 15:9), that which is empty and meaningless because it is not done with the right intention or it is done after traditions of men rather than the word of God. Secondly, there is ignorant worship like that which was done by the Athenians in Acts 17:23. This would include worshipping the wrong object but can also include not knowing whom we are worshipping or why we worship the way that we do. Thirdly, there is “will” worship or “self-made” worship as described in Col 2:23. This is worship that we invent that is not authorized by God’s word. None of these types of worship are accepted by God even if they are directed toward Him.</a:t>
            </a:r>
          </a:p>
          <a:p>
            <a:endParaRPr lang="en-US" baseline="0" dirty="0" smtClean="0"/>
          </a:p>
          <a:p>
            <a:r>
              <a:rPr lang="en-US" baseline="0" dirty="0" smtClean="0"/>
              <a:t>The worship that God seeks is that which is in “spirit” and in “truth”. Spiritual worship is that in which the entirety of our being, our heart, is completely engaged toward the object of our worship. Truthful worship is worship modeled after the truths of God’s word – how He has asked us to worship Him. When we accomplish God’s will in worship, it’s purpose should be that of edification – encouraging and building up one another so that we can be the best possible Christians. All worship, if we are to be pleasing to God, must be done properly and in an orderly manner. This is the general idea of what God wants from us in our worship. But what about the specifics?</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14</a:t>
            </a:fld>
            <a:endParaRPr lang="en-US"/>
          </a:p>
        </p:txBody>
      </p:sp>
    </p:spTree>
    <p:extLst>
      <p:ext uri="{BB962C8B-B14F-4D97-AF65-F5344CB8AC3E}">
        <p14:creationId xmlns:p14="http://schemas.microsoft.com/office/powerpoint/2010/main" val="912626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the first century</a:t>
            </a:r>
            <a:r>
              <a:rPr lang="en-US" baseline="0" dirty="0" smtClean="0"/>
              <a:t> Christians regularly got together for fellowship is undeniable. As Acts 2:42 reveals, they continually devoted themselves to the apostles’ teaching, fellowship, breaking of bread, and prayer. The bible provides for us several patterns and instructions for how specifically God wants us to worship in truth:</a:t>
            </a:r>
          </a:p>
          <a:p>
            <a:endParaRPr lang="en-US" baseline="0" dirty="0" smtClean="0"/>
          </a:p>
          <a:p>
            <a:pPr marL="228600" indent="-228600">
              <a:buAutoNum type="arabicParenR"/>
            </a:pPr>
            <a:r>
              <a:rPr lang="en-US" baseline="0" dirty="0" smtClean="0"/>
              <a:t>First, Jesus instituted the Lord’s Supper and we see that in the first century Christians partook of this supper weekly (Acts 20:7). Therefore, any church that is modeled after the New Testament teaching must do the same.</a:t>
            </a:r>
          </a:p>
          <a:p>
            <a:pPr marL="228600" indent="-228600">
              <a:buAutoNum type="arabicParenR"/>
            </a:pPr>
            <a:endParaRPr lang="en-US" baseline="0" dirty="0" smtClean="0"/>
          </a:p>
          <a:p>
            <a:pPr marL="228600" indent="-228600">
              <a:buAutoNum type="arabicParenR"/>
            </a:pPr>
            <a:r>
              <a:rPr lang="en-US" baseline="0" dirty="0" smtClean="0"/>
              <a:t>Secondly, Christians in the first century were instructed to give of their monetary means on a weekly basis. This is what was taught to all churches by Paul. And though this instruction was a for a specific need of the day, needs continue to exists for which the money was intended. Therefore the command remains the same.</a:t>
            </a:r>
          </a:p>
          <a:p>
            <a:pPr marL="228600" indent="-228600">
              <a:buAutoNum type="arabicParenR"/>
            </a:pPr>
            <a:endParaRPr lang="en-US" baseline="0" dirty="0" smtClean="0"/>
          </a:p>
          <a:p>
            <a:pPr marL="228600" indent="-228600">
              <a:buAutoNum type="arabicParenR"/>
            </a:pPr>
            <a:r>
              <a:rPr lang="en-US" baseline="0" dirty="0" smtClean="0"/>
              <a:t>Third, Christians are commanded to sing hymns and these hymns are to encourage and admonish one another. No instruction regarding instrumental music is given and therefore cannot be assumed; therefore it is not authorized. </a:t>
            </a:r>
          </a:p>
          <a:p>
            <a:pPr marL="228600" indent="-228600">
              <a:buAutoNum type="arabicParenR"/>
            </a:pPr>
            <a:endParaRPr lang="en-US" baseline="0" dirty="0" smtClean="0"/>
          </a:p>
          <a:p>
            <a:pPr marL="228600" indent="-228600">
              <a:buAutoNum type="arabicParenR"/>
            </a:pPr>
            <a:r>
              <a:rPr lang="en-US" baseline="0" dirty="0" smtClean="0"/>
              <a:t>Fourth, disciples come together to prayer; this would be prayers directed to God and for one another as well as any need of the moment. Collective prayer is the gateway toward enlisting God’s providential and divine care for our lives in every aspect.</a:t>
            </a:r>
          </a:p>
          <a:p>
            <a:pPr marL="228600" indent="-228600">
              <a:buAutoNum type="arabicParenR"/>
            </a:pPr>
            <a:endParaRPr lang="en-US" baseline="0" dirty="0" smtClean="0"/>
          </a:p>
          <a:p>
            <a:pPr marL="228600" indent="-228600">
              <a:buAutoNum type="arabicParenR"/>
            </a:pPr>
            <a:r>
              <a:rPr lang="en-US" baseline="0" dirty="0" smtClean="0"/>
              <a:t>Fifth, Christians of the first century came together for teaching and preaching of God’s word. This was generally done by evangelists and preachers.</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15</a:t>
            </a:fld>
            <a:endParaRPr lang="en-US"/>
          </a:p>
        </p:txBody>
      </p:sp>
    </p:spTree>
    <p:extLst>
      <p:ext uri="{BB962C8B-B14F-4D97-AF65-F5344CB8AC3E}">
        <p14:creationId xmlns:p14="http://schemas.microsoft.com/office/powerpoint/2010/main" val="912626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the new testament church can be identified by its work. In other words, there are things God would have local churches to do with one another and throughout the community. The description of the church as a body is the best description of the church that aptly explains this aspect of its role before God. As a body, the church is made of individual members who have various talents that are used to contribute to the overall work. This work aids in building up God’s church, equipping its members for the ministry, and for works of service. This work helps us to be more and more like Jesus in every aspect of His character so that we will mature behind spiritual infancy. Every member of the body is essential to the growth of the church through its work and the local church will only be as strong as its weakest member. </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16</a:t>
            </a:fld>
            <a:endParaRPr lang="en-US"/>
          </a:p>
        </p:txBody>
      </p:sp>
    </p:spTree>
    <p:extLst>
      <p:ext uri="{BB962C8B-B14F-4D97-AF65-F5344CB8AC3E}">
        <p14:creationId xmlns:p14="http://schemas.microsoft.com/office/powerpoint/2010/main" val="912626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a:t>
            </a:r>
            <a:r>
              <a:rPr lang="en-US" baseline="0" dirty="0" smtClean="0"/>
              <a:t> Testament mentions 3 general areas of work which additionally helps us identify it</a:t>
            </a:r>
          </a:p>
          <a:p>
            <a:endParaRPr lang="en-US" baseline="0" dirty="0" smtClean="0"/>
          </a:p>
          <a:p>
            <a:r>
              <a:rPr lang="en-US" baseline="0" dirty="0" smtClean="0"/>
              <a:t>First, the New Testament local church is responsible for evangelism. That is, we are responsible for bringing the message of Jesus Christ to our communities and encouraging people to obey the gospel. Though evangelists and preachers are men who have designated their lives to fulfilling this aspect of the work, every member as a part to play. In a sense, we are all evangelists who are responsible for shining our lights and pointing people to Jesus through our influence and teaching.</a:t>
            </a:r>
          </a:p>
          <a:p>
            <a:endParaRPr lang="en-US" baseline="0" dirty="0" smtClean="0"/>
          </a:p>
          <a:p>
            <a:r>
              <a:rPr lang="en-US" baseline="0" dirty="0" smtClean="0"/>
              <a:t>Second, the New Testament local church is responsible for edification. This is the idea of encouraging one another, building one another up, and equipping one another to do and be the best Christians possible. This involves every member understand that we are not assembling merely for ourselves, but for others. “Church” is not somewhere we go. It is who we are. And our job is to stimulate one another to love and good deeds.</a:t>
            </a:r>
          </a:p>
          <a:p>
            <a:endParaRPr lang="en-US" baseline="0" dirty="0" smtClean="0"/>
          </a:p>
          <a:p>
            <a:r>
              <a:rPr lang="en-US" baseline="0" dirty="0" smtClean="0"/>
              <a:t>Third, we have an obligation to care for needy saints. This certainly includes monetary care but would also include benevolent acts of service and charity. Though we are responsible for doing good to all men, it should be noted that the collection of the local church itself should only be designated for saints. </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17</a:t>
            </a:fld>
            <a:endParaRPr lang="en-US"/>
          </a:p>
        </p:txBody>
      </p:sp>
    </p:spTree>
    <p:extLst>
      <p:ext uri="{BB962C8B-B14F-4D97-AF65-F5344CB8AC3E}">
        <p14:creationId xmlns:p14="http://schemas.microsoft.com/office/powerpoint/2010/main" val="912626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48150-F37F-4523-A9F9-A430DFAE74BC}" type="slidenum">
              <a:rPr lang="en-US" smtClean="0"/>
              <a:t>18</a:t>
            </a:fld>
            <a:endParaRPr lang="en-US"/>
          </a:p>
        </p:txBody>
      </p:sp>
    </p:spTree>
    <p:extLst>
      <p:ext uri="{BB962C8B-B14F-4D97-AF65-F5344CB8AC3E}">
        <p14:creationId xmlns:p14="http://schemas.microsoft.com/office/powerpoint/2010/main" val="96795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when we use the word church, we do</a:t>
            </a:r>
            <a:r>
              <a:rPr lang="en-US" baseline="0" dirty="0" smtClean="0"/>
              <a:t> so to refer to a building, the place in which we meet regularly for worship and bible study. However, this is neither the meaning or the correct usage of the word. “Church” comes from the Greek word “Ekklesia” which simply means “called out of”. The word refers to a group of people who have been called out of something. So the church, which is begun by Christ, are simply men and women whom Paul says in Col 1:13 have been rescued from the domain of darkness and transferred to His kingdom. This is the scriptural definition of the word “church” that understanding this meaning is the first step to identifying it.</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2</a:t>
            </a:fld>
            <a:endParaRPr lang="en-US"/>
          </a:p>
        </p:txBody>
      </p:sp>
    </p:spTree>
    <p:extLst>
      <p:ext uri="{BB962C8B-B14F-4D97-AF65-F5344CB8AC3E}">
        <p14:creationId xmlns:p14="http://schemas.microsoft.com/office/powerpoint/2010/main" val="338702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calling is done by no one but God Himself, who desperately desires to</a:t>
            </a:r>
            <a:r>
              <a:rPr lang="en-US" baseline="0" dirty="0" smtClean="0"/>
              <a:t> have a relationship with mankind. God ultimately initiated this calling, though, through Jesus Christ and the sacrifice He made on our behalf so that we can have our sins forgiven. The precious shed blood of Jesus Christ is such an act of compelling love, that it will drive all those with honest sincere hearts to Him. This is the means by which a holy God can have a relationship with sinful people, that by the atoning sacrifice of His Son, our sins can be forgiven and we can stand justified in Hs sight.</a:t>
            </a:r>
          </a:p>
          <a:p>
            <a:endParaRPr lang="en-US" baseline="0" dirty="0" smtClean="0"/>
          </a:p>
          <a:p>
            <a:r>
              <a:rPr lang="en-US" baseline="0" dirty="0" smtClean="0"/>
              <a:t>By this calling, God’s aim for His church is that we would holy and blameless. Our job on this earth is to keep ourselves pure and clean from the defilements of the world so that we can living godly in this perverse culture and inspire others toward the same calling. Jesus is our ultimate example and lead toward this goal, as He not only sacrificed Himself on the cross, He also sacrificed Himself in His daily life by resisting temptation for our sake and therefore remaining qualified to be a sin offering in our place.</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3</a:t>
            </a:fld>
            <a:endParaRPr lang="en-US"/>
          </a:p>
        </p:txBody>
      </p:sp>
    </p:spTree>
    <p:extLst>
      <p:ext uri="{BB962C8B-B14F-4D97-AF65-F5344CB8AC3E}">
        <p14:creationId xmlns:p14="http://schemas.microsoft.com/office/powerpoint/2010/main" val="128376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Jesus is 2000</a:t>
            </a:r>
            <a:r>
              <a:rPr lang="en-US" baseline="0" dirty="0" smtClean="0"/>
              <a:t> </a:t>
            </a:r>
            <a:r>
              <a:rPr lang="en-US" dirty="0" smtClean="0"/>
              <a:t>years from removed from His physical</a:t>
            </a:r>
            <a:r>
              <a:rPr lang="en-US" baseline="0" dirty="0" smtClean="0"/>
              <a:t> ministry on Earth, God saw to it that we would learn about His life, death, and resurrection through the written word. It is therefore through the gospel that we learn about Him. The gospel is the “glad tidings” or “good news” about Jesus Christ that contains facts about His life, death, burial, and resurrection. But it is not enough to merely believe the story because the bible also says we must obey this gospel. And those who don’t obey the gospel will be dealt retribution when Jesus returns. Therefore the gospel is not just the story of Jesus Christ but contains commands that we must obey if we are going to be saved. </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4</a:t>
            </a:fld>
            <a:endParaRPr lang="en-US"/>
          </a:p>
        </p:txBody>
      </p:sp>
    </p:spTree>
    <p:extLst>
      <p:ext uri="{BB962C8B-B14F-4D97-AF65-F5344CB8AC3E}">
        <p14:creationId xmlns:p14="http://schemas.microsoft.com/office/powerpoint/2010/main" val="91262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know what we</a:t>
            </a:r>
            <a:r>
              <a:rPr lang="en-US" baseline="0" dirty="0" smtClean="0"/>
              <a:t> must do to be saved, which is called “obeying the gospel”, we will go to the words of Jesus Christ Himself.</a:t>
            </a:r>
          </a:p>
          <a:p>
            <a:endParaRPr lang="en-US" baseline="0" dirty="0" smtClean="0"/>
          </a:p>
          <a:p>
            <a:pPr marL="228600" indent="-228600">
              <a:buAutoNum type="arabicParenR"/>
            </a:pPr>
            <a:r>
              <a:rPr lang="en-US" baseline="0" dirty="0" smtClean="0"/>
              <a:t>We must first hear the word. Some will claim they were some mystic “baptizing” apart from biblical teaching. This is impossible as Rom 10:17 tells us that faith comes by hearing, and this hearing must come from the word of God. Hearing the word of God is the first step toward obeying the gospel.</a:t>
            </a:r>
          </a:p>
          <a:p>
            <a:pPr marL="228600" indent="-228600">
              <a:buAutoNum type="arabicParenR"/>
            </a:pPr>
            <a:endParaRPr lang="en-US" baseline="0" dirty="0" smtClean="0"/>
          </a:p>
          <a:p>
            <a:pPr marL="228600" indent="-228600">
              <a:buAutoNum type="arabicParenR"/>
            </a:pPr>
            <a:r>
              <a:rPr lang="en-US" baseline="0" dirty="0" smtClean="0"/>
              <a:t>Once we have heard the word of God, we are face with the choice of whether we believe it. Jesus said that unless we believe that He is (the Son of God), we will die in our sins. This faith involves conviction, trust, and submission if it is to be true biblical faith.</a:t>
            </a:r>
          </a:p>
          <a:p>
            <a:pPr marL="228600" indent="-228600">
              <a:buAutoNum type="arabicParenR"/>
            </a:pPr>
            <a:endParaRPr lang="en-US" baseline="0" dirty="0" smtClean="0"/>
          </a:p>
          <a:p>
            <a:pPr marL="228600" indent="-228600">
              <a:buAutoNum type="arabicParenR"/>
            </a:pPr>
            <a:r>
              <a:rPr lang="en-US" baseline="0" dirty="0" smtClean="0"/>
              <a:t>We must repent of our sins. This is the idea of renouncing our former life, feeling sorrow for the sins we’ve committed, and resolving to no longer live for ourselves but to live for Jesus Christ. The purpose of the gospel is to change us – and we must change!</a:t>
            </a:r>
          </a:p>
          <a:p>
            <a:pPr marL="228600" indent="-228600">
              <a:buAutoNum type="arabicParenR"/>
            </a:pPr>
            <a:endParaRPr lang="en-US" baseline="0" dirty="0" smtClean="0"/>
          </a:p>
          <a:p>
            <a:pPr marL="228600" indent="-228600">
              <a:buAutoNum type="arabicParenR"/>
            </a:pPr>
            <a:r>
              <a:rPr lang="en-US" baseline="0" dirty="0" smtClean="0"/>
              <a:t>We must be willing to confess Jesus before men if we are to expect Jesus will confess us before His Father. While this is a verbal confession, it is also a commitment that should carry on through our lives in the way that we have now chosen to live.</a:t>
            </a:r>
          </a:p>
          <a:p>
            <a:pPr marL="228600" indent="-228600">
              <a:buAutoNum type="arabicParenR"/>
            </a:pPr>
            <a:endParaRPr lang="en-US" baseline="0" dirty="0" smtClean="0"/>
          </a:p>
          <a:p>
            <a:pPr marL="228600" indent="-228600">
              <a:buAutoNum type="arabicParenR"/>
            </a:pPr>
            <a:r>
              <a:rPr lang="en-US" baseline="0" dirty="0" smtClean="0"/>
              <a:t>The bible teaches that the point of forgiveness occurs when we are baptized in water – this is when our sins are washed away. This is not because there is power in the water; the power belongs to God according to our faith.</a:t>
            </a:r>
          </a:p>
          <a:p>
            <a:pPr marL="228600" indent="-228600">
              <a:buAutoNum type="arabicParenR"/>
            </a:pPr>
            <a:endParaRPr lang="en-US" baseline="0" dirty="0" smtClean="0"/>
          </a:p>
          <a:p>
            <a:pPr marL="228600" indent="-228600">
              <a:buAutoNum type="arabicParenR"/>
            </a:pPr>
            <a:r>
              <a:rPr lang="en-US" baseline="0" dirty="0" smtClean="0"/>
              <a:t>Finally, the bible is clear that we must continue being faithful to Jesus and His word. It cannot be that we obey the gospel and then continue to love how we’ve always lived. The gospel is designed to change us, and change us it must. It is possible to fall from grace. </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5</a:t>
            </a:fld>
            <a:endParaRPr lang="en-US"/>
          </a:p>
        </p:txBody>
      </p:sp>
    </p:spTree>
    <p:extLst>
      <p:ext uri="{BB962C8B-B14F-4D97-AF65-F5344CB8AC3E}">
        <p14:creationId xmlns:p14="http://schemas.microsoft.com/office/powerpoint/2010/main" val="91262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to understand that the bible uses the word “church” in two ways.</a:t>
            </a:r>
          </a:p>
          <a:p>
            <a:endParaRPr lang="en-US" baseline="0" dirty="0" smtClean="0"/>
          </a:p>
          <a:p>
            <a:r>
              <a:rPr lang="en-US" baseline="0" dirty="0" smtClean="0"/>
              <a:t>First, there is the “universal” sense. This church contains all men and women, past, present, and future, who are saved. When we obey the gospel, we are added to the universal church to join the collective body of all saved people from every age. The church is also called “the body” in scripture and Eph 4:4 says there is only one body. Therefore there is only one universal church and we need to make sure we have satisfied the conditions to join it because this is the only body that Christ is the Savior of (Eph 5:23).</a:t>
            </a:r>
          </a:p>
          <a:p>
            <a:endParaRPr lang="en-US" baseline="0" dirty="0" smtClean="0"/>
          </a:p>
          <a:p>
            <a:r>
              <a:rPr lang="en-US" baseline="0" dirty="0" smtClean="0"/>
              <a:t>Second, there is the “local” sense. While there is only one universal church, there are many local churches. Local churches pop up in cities and communities whenever Christians decide they want to fellowship with one another in the worship and work of the church as they model themselves after the organizational structure the NT teaches. While every is added to the universal church when they obey the gospel, a person must approach Christians of a local church and express a desire to join – and desire it he must! God had designed the local church to be the headquarters where his work is performed by Christians in their respective communities.</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6</a:t>
            </a:fld>
            <a:endParaRPr lang="en-US"/>
          </a:p>
        </p:txBody>
      </p:sp>
    </p:spTree>
    <p:extLst>
      <p:ext uri="{BB962C8B-B14F-4D97-AF65-F5344CB8AC3E}">
        <p14:creationId xmlns:p14="http://schemas.microsoft.com/office/powerpoint/2010/main" val="91262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primary purposes of the local church is to assure that we are upholding the truth of God as it has been revealed in His word. Paul told Timothy that the church is to be the pillar and support of the truth. Jesus says that the truth is His word. Therefore, any church that is aspiring to be the church Jesus built must uphold the bible as the source of all truth and divine revelation. If a church is not staying true to the bible in its entirety, it cannot be identified as the New Testament church.</a:t>
            </a:r>
          </a:p>
          <a:p>
            <a:endParaRPr lang="en-US" baseline="0" dirty="0" smtClean="0"/>
          </a:p>
          <a:p>
            <a:r>
              <a:rPr lang="en-US" baseline="0" dirty="0" smtClean="0"/>
              <a:t>There are some denominations that put very little emphasis on the bible. The sermons are watered down and the “bible” classes rarely, if ever, use scripture. Other denominations claim that the common man cannot understand scripture and we must therefore put out trust in the interpretation of our leaders. If you know of any such denomination, you ca be sure this is not the church that Jesus built as He Himself used the word of God constantly throughout His ministry to answer questions and to thwart the temptations of Satan himself. Any church aspiring to be the church that Jesus built must have the bible as its blueprint and final authority for everything it is and everything it does. </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7</a:t>
            </a:fld>
            <a:endParaRPr lang="en-US"/>
          </a:p>
        </p:txBody>
      </p:sp>
    </p:spTree>
    <p:extLst>
      <p:ext uri="{BB962C8B-B14F-4D97-AF65-F5344CB8AC3E}">
        <p14:creationId xmlns:p14="http://schemas.microsoft.com/office/powerpoint/2010/main" val="91262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why the bible must be the final authority for everything a church is and everything it does, we should consider how Jesus and the Holy Spirit worked during the first century.</a:t>
            </a:r>
            <a:r>
              <a:rPr lang="en-US" baseline="0" dirty="0" smtClean="0"/>
              <a:t> In John 12:49-50, Jesus made it clear to those seeking Him that He did not come to the Earth to speak of His own initiative. He only came to do what His Father told Him to do. He only speaks as His Father speaks. In other words, Jesus is providing Christians with a great example of how we must be. The Holy Spirit likewise would not speak of His own initiative, but only what He heard from Jesus. If both Jesus and the Holy Spirit only spoke what was given to them from above, how much more should be careful not to act or speak beyond what God has authorized in His word?</a:t>
            </a:r>
          </a:p>
          <a:p>
            <a:endParaRPr lang="en-US" baseline="0" dirty="0" smtClean="0"/>
          </a:p>
          <a:p>
            <a:r>
              <a:rPr lang="en-US" baseline="0" dirty="0" smtClean="0"/>
              <a:t>Some denominations will take it upon themselves to add and take away from God’s word as it please them. We must be on guard against churches such as this.</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8</a:t>
            </a:fld>
            <a:endParaRPr lang="en-US"/>
          </a:p>
        </p:txBody>
      </p:sp>
    </p:spTree>
    <p:extLst>
      <p:ext uri="{BB962C8B-B14F-4D97-AF65-F5344CB8AC3E}">
        <p14:creationId xmlns:p14="http://schemas.microsoft.com/office/powerpoint/2010/main" val="912626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Jesus died and was raised from</a:t>
            </a:r>
            <a:r>
              <a:rPr lang="en-US" baseline="0" dirty="0" smtClean="0"/>
              <a:t> the dead, God granted Him all authority in heaven and on earth (Matt 28:18). In other words, His will is that which we must obey and follow. But since He is not here, how can we know what His will is? He delegated His authority to those He would send after Him who were eye-witnesses of His death, burial, and resurrection. The word “apostle” means “one sent”, specifically a person who was sent with a message. Jesus appointed 12 men during His ministry to be His apostles by which the gospel would spread throughout the world. As John 13:20 and Luke 10:16 make very clear, those who receive them receive Jesus and those who receive Jesus receive them. Therefore Jesus applied equal authority to His apostles and what they would speak. And so when the first 3000 were baptized on Pentecost, we find they were devoting themselves to the apostles’ doctrine and teaching (Acts 2:42). </a:t>
            </a:r>
            <a:endParaRPr lang="en-US" dirty="0"/>
          </a:p>
        </p:txBody>
      </p:sp>
      <p:sp>
        <p:nvSpPr>
          <p:cNvPr id="4" name="Slide Number Placeholder 3"/>
          <p:cNvSpPr>
            <a:spLocks noGrp="1"/>
          </p:cNvSpPr>
          <p:nvPr>
            <p:ph type="sldNum" sz="quarter" idx="10"/>
          </p:nvPr>
        </p:nvSpPr>
        <p:spPr/>
        <p:txBody>
          <a:bodyPr/>
          <a:lstStyle/>
          <a:p>
            <a:fld id="{66E5A5D5-0911-4284-95E8-A546C6F896A6}" type="slidenum">
              <a:rPr lang="en-US" smtClean="0"/>
              <a:t>9</a:t>
            </a:fld>
            <a:endParaRPr lang="en-US"/>
          </a:p>
        </p:txBody>
      </p:sp>
    </p:spTree>
    <p:extLst>
      <p:ext uri="{BB962C8B-B14F-4D97-AF65-F5344CB8AC3E}">
        <p14:creationId xmlns:p14="http://schemas.microsoft.com/office/powerpoint/2010/main" val="91262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4174D-7CB2-4CCB-8721-44C13DA1A1D3}"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4174D-7CB2-4CCB-8721-44C13DA1A1D3}"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4174D-7CB2-4CCB-8721-44C13DA1A1D3}" type="datetimeFigureOut">
              <a:rPr lang="en-US" smtClean="0"/>
              <a:pPr/>
              <a:t>4/9/2016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4174D-7CB2-4CCB-8721-44C13DA1A1D3}" type="datetimeFigureOut">
              <a:rPr lang="en-US" smtClean="0"/>
              <a:pPr/>
              <a:t>4/9/2016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4174D-7CB2-4CCB-8721-44C13DA1A1D3}" type="datetimeFigureOut">
              <a:rPr lang="en-US" smtClean="0"/>
              <a:pPr/>
              <a:t>4/9/2016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4174D-7CB2-4CCB-8721-44C13DA1A1D3}" type="datetimeFigureOut">
              <a:rPr lang="en-US" smtClean="0"/>
              <a:pPr/>
              <a:t>4/9/2016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F6AD3-FBC8-49CD-BE04-0CAB60E9B9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6e088fd0accb9f721bc-369ef6eb603e4f1888db9961b384fd15.r29.cf2.rackcdn.com/uploaded/s/0e827803_sermon-whatisthechu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436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600" b="1" dirty="0" smtClean="0">
                <a:latin typeface="Arial" panose="020B0604020202020204" pitchFamily="34" charset="0"/>
                <a:cs typeface="Arial" panose="020B0604020202020204" pitchFamily="34" charset="0"/>
              </a:rPr>
              <a:t>The Word of God</a:t>
            </a:r>
            <a:endParaRPr lang="en-US" sz="8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066800"/>
            <a:ext cx="5638800" cy="5791200"/>
          </a:xfrm>
        </p:spPr>
        <p:txBody>
          <a:bodyPr>
            <a:normAutofit fontScale="85000" lnSpcReduction="20000"/>
          </a:bodyPr>
          <a:lstStyle/>
          <a:p>
            <a:r>
              <a:rPr lang="en-US" sz="3800" u="sng" dirty="0" smtClean="0"/>
              <a:t>Apostles’ Authority</a:t>
            </a:r>
          </a:p>
          <a:p>
            <a:pPr lvl="1"/>
            <a:r>
              <a:rPr lang="en-US" sz="2300" b="1" dirty="0" smtClean="0"/>
              <a:t>John 14:26</a:t>
            </a:r>
            <a:r>
              <a:rPr lang="en-US" sz="2300" dirty="0" smtClean="0"/>
              <a:t> – “</a:t>
            </a:r>
            <a:r>
              <a:rPr lang="en-US" sz="2400" dirty="0"/>
              <a:t>But the Helper, the </a:t>
            </a:r>
            <a:r>
              <a:rPr lang="en-US" sz="2400" u="sng" dirty="0"/>
              <a:t>Holy Spirit</a:t>
            </a:r>
            <a:r>
              <a:rPr lang="en-US" sz="2400" dirty="0"/>
              <a:t>, whom the Father will send in My name, </a:t>
            </a:r>
            <a:r>
              <a:rPr lang="en-US" sz="2400" u="sng" dirty="0"/>
              <a:t>He will teach you all things, and bring to your remembrance all that I said to you</a:t>
            </a:r>
            <a:r>
              <a:rPr lang="en-US" sz="2400" dirty="0" smtClean="0"/>
              <a:t>.</a:t>
            </a:r>
            <a:r>
              <a:rPr lang="en-US" sz="2300" dirty="0" smtClean="0"/>
              <a:t>”</a:t>
            </a:r>
          </a:p>
          <a:p>
            <a:pPr lvl="1"/>
            <a:r>
              <a:rPr lang="en-US" sz="2300" b="1" dirty="0" smtClean="0"/>
              <a:t>John 16:13</a:t>
            </a:r>
            <a:r>
              <a:rPr lang="en-US" sz="2300" dirty="0" smtClean="0"/>
              <a:t> – “</a:t>
            </a:r>
            <a:r>
              <a:rPr lang="en-US" sz="2400" dirty="0" smtClean="0"/>
              <a:t>But </a:t>
            </a:r>
            <a:r>
              <a:rPr lang="en-US" sz="2400" dirty="0"/>
              <a:t>when He, </a:t>
            </a:r>
            <a:r>
              <a:rPr lang="en-US" sz="2400" u="sng" dirty="0"/>
              <a:t>the Spirit of truth</a:t>
            </a:r>
            <a:r>
              <a:rPr lang="en-US" sz="2400" dirty="0"/>
              <a:t>, comes, He will </a:t>
            </a:r>
            <a:r>
              <a:rPr lang="en-US" sz="2400" u="sng" dirty="0"/>
              <a:t>guide you into all the truth</a:t>
            </a:r>
            <a:r>
              <a:rPr lang="en-US" sz="2400" dirty="0"/>
              <a:t>; for He will not speak on His own initiative, but whatever He hears, He will speak; and </a:t>
            </a:r>
            <a:r>
              <a:rPr lang="en-US" sz="2400" u="sng" dirty="0"/>
              <a:t>He will disclose to you what is to come</a:t>
            </a:r>
            <a:r>
              <a:rPr lang="en-US" sz="2400" dirty="0" smtClean="0"/>
              <a:t>.</a:t>
            </a:r>
            <a:r>
              <a:rPr lang="en-US" sz="2300" dirty="0" smtClean="0"/>
              <a:t>”</a:t>
            </a:r>
          </a:p>
          <a:p>
            <a:pPr lvl="1"/>
            <a:r>
              <a:rPr lang="en-US" sz="2300" b="1" dirty="0" smtClean="0"/>
              <a:t>Acts 2:1-4</a:t>
            </a:r>
            <a:r>
              <a:rPr lang="en-US" sz="2300" dirty="0" smtClean="0"/>
              <a:t> – “</a:t>
            </a:r>
            <a:r>
              <a:rPr lang="en-US" sz="2400" dirty="0"/>
              <a:t>When the day of </a:t>
            </a:r>
            <a:r>
              <a:rPr lang="en-US" sz="2400" dirty="0" smtClean="0"/>
              <a:t>Pentecost had </a:t>
            </a:r>
            <a:r>
              <a:rPr lang="en-US" sz="2400" dirty="0"/>
              <a:t>come, they were all together in one </a:t>
            </a:r>
            <a:r>
              <a:rPr lang="en-US" sz="2400" dirty="0" smtClean="0"/>
              <a:t>place. And </a:t>
            </a:r>
            <a:r>
              <a:rPr lang="en-US" sz="2400" dirty="0"/>
              <a:t>suddenly there came from heaven a noise like a violent rushing wind, and it filled the whole house where they were </a:t>
            </a:r>
            <a:r>
              <a:rPr lang="en-US" sz="2400" dirty="0" smtClean="0"/>
              <a:t>sitting. And </a:t>
            </a:r>
            <a:r>
              <a:rPr lang="en-US" sz="2400" dirty="0"/>
              <a:t>there appeared to them tongues as of </a:t>
            </a:r>
            <a:r>
              <a:rPr lang="en-US" sz="2400" dirty="0" smtClean="0"/>
              <a:t>fire distributing </a:t>
            </a:r>
            <a:r>
              <a:rPr lang="en-US" sz="2400" dirty="0"/>
              <a:t>themselves, </a:t>
            </a:r>
            <a:r>
              <a:rPr lang="en-US" sz="2400" dirty="0" smtClean="0"/>
              <a:t>and they rested </a:t>
            </a:r>
            <a:r>
              <a:rPr lang="en-US" sz="2400" dirty="0"/>
              <a:t>on each one of </a:t>
            </a:r>
            <a:r>
              <a:rPr lang="en-US" sz="2400" dirty="0" smtClean="0"/>
              <a:t>them. And </a:t>
            </a:r>
            <a:r>
              <a:rPr lang="en-US" sz="2400" u="sng" dirty="0"/>
              <a:t>they were all filled with the Holy Spirit</a:t>
            </a:r>
            <a:r>
              <a:rPr lang="en-US" sz="2400" dirty="0"/>
              <a:t> and began to speak with </a:t>
            </a:r>
            <a:r>
              <a:rPr lang="en-US" sz="2400" dirty="0" smtClean="0"/>
              <a:t>other tongues</a:t>
            </a:r>
            <a:r>
              <a:rPr lang="en-US" sz="2400" dirty="0"/>
              <a:t>, as the Spirit was giving </a:t>
            </a:r>
            <a:r>
              <a:rPr lang="en-US" sz="2400" dirty="0" smtClean="0"/>
              <a:t>them utterance</a:t>
            </a:r>
            <a:r>
              <a:rPr lang="en-US" sz="2400" dirty="0"/>
              <a:t>.</a:t>
            </a:r>
            <a:r>
              <a:rPr lang="en-US" sz="2300" dirty="0" smtClean="0"/>
              <a:t>”</a:t>
            </a:r>
            <a:endParaRPr lang="en-US" sz="2300" dirty="0"/>
          </a:p>
        </p:txBody>
      </p:sp>
      <p:pic>
        <p:nvPicPr>
          <p:cNvPr id="5122" name="Picture 2" descr="https://i.ytimg.com/vi/Cqbj0reDByw/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143000"/>
            <a:ext cx="3575407"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83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600" b="1" dirty="0" smtClean="0">
                <a:latin typeface="Arial" panose="020B0604020202020204" pitchFamily="34" charset="0"/>
                <a:cs typeface="Arial" panose="020B0604020202020204" pitchFamily="34" charset="0"/>
              </a:rPr>
              <a:t>The Word of God</a:t>
            </a:r>
            <a:endParaRPr lang="en-US" sz="8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066800"/>
            <a:ext cx="5334000" cy="5791200"/>
          </a:xfrm>
        </p:spPr>
        <p:txBody>
          <a:bodyPr>
            <a:normAutofit fontScale="92500" lnSpcReduction="10000"/>
          </a:bodyPr>
          <a:lstStyle/>
          <a:p>
            <a:r>
              <a:rPr lang="en-US" sz="3800" u="sng" dirty="0" smtClean="0"/>
              <a:t>Scripture’s Authority</a:t>
            </a:r>
          </a:p>
          <a:p>
            <a:pPr lvl="1"/>
            <a:r>
              <a:rPr lang="en-US" sz="2300" b="1" dirty="0" smtClean="0"/>
              <a:t>Eph 3:3-4</a:t>
            </a:r>
            <a:r>
              <a:rPr lang="en-US" sz="2300" dirty="0" smtClean="0"/>
              <a:t> – “That </a:t>
            </a:r>
            <a:r>
              <a:rPr lang="en-US" sz="2300" dirty="0"/>
              <a:t>by revelation there was made known to me the mystery, as I wrote before in </a:t>
            </a:r>
            <a:r>
              <a:rPr lang="en-US" sz="2300" dirty="0" smtClean="0"/>
              <a:t>brief. By </a:t>
            </a:r>
            <a:r>
              <a:rPr lang="en-US" sz="2300" dirty="0"/>
              <a:t>referring to this, </a:t>
            </a:r>
            <a:r>
              <a:rPr lang="en-US" sz="2300" u="sng" dirty="0"/>
              <a:t>when you read you can understand my </a:t>
            </a:r>
            <a:r>
              <a:rPr lang="en-US" sz="2300" u="sng" dirty="0" smtClean="0"/>
              <a:t>insight into </a:t>
            </a:r>
            <a:r>
              <a:rPr lang="en-US" sz="2300" u="sng" dirty="0"/>
              <a:t>the mystery of </a:t>
            </a:r>
            <a:r>
              <a:rPr lang="en-US" sz="2300" u="sng" dirty="0" smtClean="0"/>
              <a:t>Christ</a:t>
            </a:r>
            <a:r>
              <a:rPr lang="en-US" sz="2300" dirty="0" smtClean="0"/>
              <a:t>.”</a:t>
            </a:r>
          </a:p>
          <a:p>
            <a:pPr lvl="1"/>
            <a:r>
              <a:rPr lang="en-US" sz="2300" b="1" dirty="0" smtClean="0"/>
              <a:t>2 Tim 3:16-17</a:t>
            </a:r>
            <a:r>
              <a:rPr lang="en-US" sz="2300" dirty="0" smtClean="0"/>
              <a:t> – “</a:t>
            </a:r>
            <a:r>
              <a:rPr lang="en-US" sz="2300" u="sng" dirty="0"/>
              <a:t>All Scripture </a:t>
            </a:r>
            <a:r>
              <a:rPr lang="en-US" sz="2300" u="sng" dirty="0" smtClean="0"/>
              <a:t>is inspired </a:t>
            </a:r>
            <a:r>
              <a:rPr lang="en-US" sz="2300" u="sng" dirty="0"/>
              <a:t>by God</a:t>
            </a:r>
            <a:r>
              <a:rPr lang="en-US" sz="2300" dirty="0"/>
              <a:t> and profitable for teaching, for reproof, for correction, </a:t>
            </a:r>
            <a:r>
              <a:rPr lang="en-US" sz="2300" dirty="0" smtClean="0"/>
              <a:t>for training </a:t>
            </a:r>
            <a:r>
              <a:rPr lang="en-US" sz="2300" dirty="0"/>
              <a:t>in </a:t>
            </a:r>
            <a:r>
              <a:rPr lang="en-US" sz="2300" dirty="0" smtClean="0"/>
              <a:t>righteousness; so </a:t>
            </a:r>
            <a:r>
              <a:rPr lang="en-US" sz="2300" dirty="0"/>
              <a:t>that the man of God may be adequate, equipped for every good work</a:t>
            </a:r>
            <a:r>
              <a:rPr lang="en-US" sz="2300" dirty="0" smtClean="0"/>
              <a:t>.”</a:t>
            </a:r>
          </a:p>
          <a:p>
            <a:pPr lvl="1"/>
            <a:r>
              <a:rPr lang="en-US" sz="2300" b="1" dirty="0" smtClean="0"/>
              <a:t>Jude 3</a:t>
            </a:r>
            <a:r>
              <a:rPr lang="en-US" sz="2300" dirty="0" smtClean="0"/>
              <a:t> – “</a:t>
            </a:r>
            <a:r>
              <a:rPr lang="en-US" sz="2300" dirty="0"/>
              <a:t>Beloved, while I was making every effort to write you about our common salvation, I felt the necessity to write to you appealing that you contend earnestly for </a:t>
            </a:r>
            <a:r>
              <a:rPr lang="en-US" sz="2300" u="sng" dirty="0"/>
              <a:t>the faith which was once for all handed down to </a:t>
            </a:r>
            <a:r>
              <a:rPr lang="en-US" sz="2300" u="sng" dirty="0" smtClean="0"/>
              <a:t>the saints</a:t>
            </a:r>
            <a:r>
              <a:rPr lang="en-US" sz="2300" dirty="0"/>
              <a:t>.</a:t>
            </a:r>
            <a:r>
              <a:rPr lang="en-US" sz="2300" dirty="0" smtClean="0"/>
              <a:t>”</a:t>
            </a:r>
            <a:endParaRPr lang="en-US" sz="2300" dirty="0"/>
          </a:p>
        </p:txBody>
      </p:sp>
      <p:pic>
        <p:nvPicPr>
          <p:cNvPr id="6148" name="Picture 4" descr="http://1.bp.blogspot.com/-biqI361wivE/TpYP5QMbDlI/AAAAAAAACIE/Eht-Dx74Cnc/s1600/AboutTheBible_wo_rou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19200"/>
            <a:ext cx="382113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3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800" b="1" dirty="0" smtClean="0">
                <a:latin typeface="Arial" panose="020B0604020202020204" pitchFamily="34" charset="0"/>
                <a:cs typeface="Arial" panose="020B0604020202020204" pitchFamily="34" charset="0"/>
              </a:rPr>
              <a:t>Organization</a:t>
            </a:r>
            <a:endParaRPr lang="en-US" sz="8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219200"/>
            <a:ext cx="5562600" cy="5638800"/>
          </a:xfrm>
        </p:spPr>
        <p:txBody>
          <a:bodyPr>
            <a:normAutofit fontScale="92500" lnSpcReduction="10000"/>
          </a:bodyPr>
          <a:lstStyle/>
          <a:p>
            <a:r>
              <a:rPr lang="en-US" u="sng" dirty="0" smtClean="0"/>
              <a:t>Universal Church Organization</a:t>
            </a:r>
          </a:p>
          <a:p>
            <a:pPr lvl="1"/>
            <a:r>
              <a:rPr lang="en-US" sz="2300" b="1" dirty="0" smtClean="0"/>
              <a:t>Eph 2:19-22</a:t>
            </a:r>
            <a:r>
              <a:rPr lang="en-US" sz="2300" dirty="0" smtClean="0"/>
              <a:t> – “</a:t>
            </a:r>
            <a:r>
              <a:rPr lang="en-US" sz="2400" dirty="0"/>
              <a:t>So then you are no longer strangers and aliens, but you are fellow citizens with </a:t>
            </a:r>
            <a:r>
              <a:rPr lang="en-US" sz="2400" dirty="0" smtClean="0"/>
              <a:t>the saints</a:t>
            </a:r>
            <a:r>
              <a:rPr lang="en-US" sz="2400" dirty="0"/>
              <a:t>, and are of God’s </a:t>
            </a:r>
            <a:r>
              <a:rPr lang="en-US" sz="2400" dirty="0" smtClean="0"/>
              <a:t>household, having </a:t>
            </a:r>
            <a:r>
              <a:rPr lang="en-US" sz="2400" dirty="0"/>
              <a:t>been </a:t>
            </a:r>
            <a:r>
              <a:rPr lang="en-US" sz="2400" u="sng" dirty="0"/>
              <a:t>built on the foundation of the apostles and prophets, Christ Jesus Himself being the corner </a:t>
            </a:r>
            <a:r>
              <a:rPr lang="en-US" sz="2400" u="sng" dirty="0" smtClean="0"/>
              <a:t>stone</a:t>
            </a:r>
            <a:r>
              <a:rPr lang="en-US" sz="2400" dirty="0" smtClean="0"/>
              <a:t>, in </a:t>
            </a:r>
            <a:r>
              <a:rPr lang="en-US" sz="2400" dirty="0"/>
              <a:t>whom the whole building, being fitted together, is growing into a </a:t>
            </a:r>
            <a:r>
              <a:rPr lang="en-US" sz="2400" dirty="0" smtClean="0"/>
              <a:t>holy temple </a:t>
            </a:r>
            <a:r>
              <a:rPr lang="en-US" sz="2400" dirty="0"/>
              <a:t>in the </a:t>
            </a:r>
            <a:r>
              <a:rPr lang="en-US" sz="2400" dirty="0" smtClean="0"/>
              <a:t>Lord, in </a:t>
            </a:r>
            <a:r>
              <a:rPr lang="en-US" sz="2400" dirty="0"/>
              <a:t>whom you also are being built together into a dwelling of God in the Spirit</a:t>
            </a:r>
            <a:r>
              <a:rPr lang="en-US" sz="2400" dirty="0" smtClean="0"/>
              <a:t>.</a:t>
            </a:r>
            <a:r>
              <a:rPr lang="en-US" sz="2300" dirty="0" smtClean="0"/>
              <a:t>”</a:t>
            </a:r>
          </a:p>
          <a:p>
            <a:pPr lvl="1"/>
            <a:r>
              <a:rPr lang="en-US" sz="2300" b="1" dirty="0" smtClean="0"/>
              <a:t>1 Pet 2:5</a:t>
            </a:r>
            <a:r>
              <a:rPr lang="en-US" sz="2300" dirty="0" smtClean="0"/>
              <a:t> – “</a:t>
            </a:r>
            <a:r>
              <a:rPr lang="en-US" sz="2400" u="sng" dirty="0" smtClean="0"/>
              <a:t>You </a:t>
            </a:r>
            <a:r>
              <a:rPr lang="en-US" sz="2400" u="sng" dirty="0"/>
              <a:t>also, as living </a:t>
            </a:r>
            <a:r>
              <a:rPr lang="en-US" sz="2400" u="sng" dirty="0" smtClean="0"/>
              <a:t>stones, are </a:t>
            </a:r>
            <a:r>
              <a:rPr lang="en-US" sz="2400" u="sng" dirty="0"/>
              <a:t>being built up as a spiritual house</a:t>
            </a:r>
            <a:r>
              <a:rPr lang="en-US" sz="2400" dirty="0"/>
              <a:t> for a holy priesthood, to offer up spiritual sacrifices acceptable to God through Jesus Christ.</a:t>
            </a:r>
            <a:r>
              <a:rPr lang="en-US" sz="2300" dirty="0" smtClean="0"/>
              <a:t>”</a:t>
            </a:r>
          </a:p>
          <a:p>
            <a:pPr lvl="1"/>
            <a:endParaRPr lang="en-US" sz="2300" dirty="0"/>
          </a:p>
        </p:txBody>
      </p:sp>
      <p:pic>
        <p:nvPicPr>
          <p:cNvPr id="7170" name="Picture 2" descr="http://achristian.files.wordpress.com/2009/11/cornersto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43000"/>
            <a:ext cx="36576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racystella.com/wp-content/uploads/2013/11/No-Stone-Left-Unturn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733800"/>
            <a:ext cx="356616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587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800" b="1" dirty="0" smtClean="0">
                <a:latin typeface="Arial" panose="020B0604020202020204" pitchFamily="34" charset="0"/>
                <a:cs typeface="Arial" panose="020B0604020202020204" pitchFamily="34" charset="0"/>
              </a:rPr>
              <a:t>Organization</a:t>
            </a:r>
            <a:endParaRPr lang="en-US" sz="8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219200"/>
            <a:ext cx="4876800" cy="5638800"/>
          </a:xfrm>
        </p:spPr>
        <p:txBody>
          <a:bodyPr>
            <a:normAutofit/>
          </a:bodyPr>
          <a:lstStyle/>
          <a:p>
            <a:r>
              <a:rPr lang="en-US" u="sng" dirty="0" smtClean="0"/>
              <a:t>Local Church Organization</a:t>
            </a:r>
          </a:p>
          <a:p>
            <a:pPr lvl="1"/>
            <a:r>
              <a:rPr lang="en-US" sz="2500" b="1" dirty="0" smtClean="0"/>
              <a:t>Phil 1:1</a:t>
            </a:r>
            <a:r>
              <a:rPr lang="en-US" sz="2500" dirty="0" smtClean="0"/>
              <a:t> – “</a:t>
            </a:r>
            <a:r>
              <a:rPr lang="en-US" sz="2500" dirty="0"/>
              <a:t>Paul and Timothy, bond-servants of Christ </a:t>
            </a:r>
            <a:r>
              <a:rPr lang="en-US" sz="2500" dirty="0" smtClean="0"/>
              <a:t>Jesus, to </a:t>
            </a:r>
            <a:r>
              <a:rPr lang="en-US" sz="2500" dirty="0"/>
              <a:t>all </a:t>
            </a:r>
            <a:r>
              <a:rPr lang="en-US" sz="2500" dirty="0" smtClean="0"/>
              <a:t>the </a:t>
            </a:r>
            <a:r>
              <a:rPr lang="en-US" sz="2500" u="sng" dirty="0" smtClean="0"/>
              <a:t>saints</a:t>
            </a:r>
            <a:r>
              <a:rPr lang="en-US" sz="2500" dirty="0" smtClean="0"/>
              <a:t> </a:t>
            </a:r>
            <a:r>
              <a:rPr lang="en-US" sz="2500" dirty="0"/>
              <a:t>in Christ Jesus who are in </a:t>
            </a:r>
            <a:r>
              <a:rPr lang="en-US" sz="2500" dirty="0" smtClean="0"/>
              <a:t>Philippi, including </a:t>
            </a:r>
            <a:r>
              <a:rPr lang="en-US" sz="2500" dirty="0"/>
              <a:t>the </a:t>
            </a:r>
            <a:r>
              <a:rPr lang="en-US" sz="2500" u="sng" dirty="0"/>
              <a:t>overseers</a:t>
            </a:r>
            <a:r>
              <a:rPr lang="en-US" sz="2500" dirty="0"/>
              <a:t> and </a:t>
            </a:r>
            <a:r>
              <a:rPr lang="en-US" sz="2500" u="sng" dirty="0" smtClean="0"/>
              <a:t>deacons</a:t>
            </a:r>
            <a:r>
              <a:rPr lang="en-US" sz="2500" dirty="0" smtClean="0"/>
              <a:t>.”</a:t>
            </a:r>
          </a:p>
          <a:p>
            <a:pPr lvl="1"/>
            <a:endParaRPr lang="en-US" sz="2300" dirty="0" smtClean="0"/>
          </a:p>
          <a:p>
            <a:pPr lvl="1"/>
            <a:r>
              <a:rPr lang="en-US" sz="2500" u="sng" dirty="0" smtClean="0"/>
              <a:t>Elders</a:t>
            </a:r>
          </a:p>
          <a:p>
            <a:pPr lvl="2"/>
            <a:r>
              <a:rPr lang="en-US" sz="2000" dirty="0" smtClean="0"/>
              <a:t>1 Tim 3:1-7; Tit 1:5-9; Acts 14:23; 1 Pet 5:1-5</a:t>
            </a:r>
          </a:p>
          <a:p>
            <a:pPr marL="914400" lvl="2" indent="0">
              <a:buNone/>
            </a:pPr>
            <a:endParaRPr lang="en-US" sz="1900" dirty="0" smtClean="0"/>
          </a:p>
          <a:p>
            <a:pPr lvl="1"/>
            <a:r>
              <a:rPr lang="en-US" sz="2500" u="sng" dirty="0" smtClean="0"/>
              <a:t>Deacons</a:t>
            </a:r>
          </a:p>
          <a:p>
            <a:pPr lvl="2"/>
            <a:r>
              <a:rPr lang="en-US" sz="2000" dirty="0" smtClean="0"/>
              <a:t>Acts 6:1-6; 1 Tim 3:8-12; </a:t>
            </a:r>
          </a:p>
          <a:p>
            <a:pPr lvl="2"/>
            <a:endParaRPr lang="en-US" sz="1900" dirty="0"/>
          </a:p>
        </p:txBody>
      </p:sp>
      <p:pic>
        <p:nvPicPr>
          <p:cNvPr id="8196" name="Picture 4" descr="http://1wpq0n2c7sp9ywdhc2ignd8v.wpengine.netdna-cdn.com/wp-content/uploads/2015/06/elderresponsibiliti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4267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243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800" b="1" dirty="0" smtClean="0">
                <a:latin typeface="Arial" panose="020B0604020202020204" pitchFamily="34" charset="0"/>
                <a:cs typeface="Arial" panose="020B0604020202020204" pitchFamily="34" charset="0"/>
              </a:rPr>
              <a:t>Worship</a:t>
            </a:r>
            <a:endParaRPr lang="en-US" sz="8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219200"/>
            <a:ext cx="4876800" cy="5638800"/>
          </a:xfrm>
        </p:spPr>
        <p:txBody>
          <a:bodyPr>
            <a:normAutofit lnSpcReduction="10000"/>
          </a:bodyPr>
          <a:lstStyle/>
          <a:p>
            <a:r>
              <a:rPr lang="en-US" sz="2700" b="1" dirty="0" smtClean="0"/>
              <a:t>John 4:24</a:t>
            </a:r>
            <a:r>
              <a:rPr lang="en-US" sz="2700" dirty="0" smtClean="0"/>
              <a:t> – “</a:t>
            </a:r>
            <a:r>
              <a:rPr lang="en-US" sz="2800" dirty="0"/>
              <a:t>God </a:t>
            </a:r>
            <a:r>
              <a:rPr lang="en-US" sz="2800" dirty="0" smtClean="0"/>
              <a:t>is spirit</a:t>
            </a:r>
            <a:r>
              <a:rPr lang="en-US" sz="2800" dirty="0"/>
              <a:t>, and those who worship Him must </a:t>
            </a:r>
            <a:r>
              <a:rPr lang="en-US" sz="2800" dirty="0" smtClean="0"/>
              <a:t>worship </a:t>
            </a:r>
            <a:r>
              <a:rPr lang="en-US" sz="2800" u="sng" dirty="0"/>
              <a:t>in spirit and </a:t>
            </a:r>
            <a:r>
              <a:rPr lang="en-US" sz="2800" u="sng" dirty="0" smtClean="0"/>
              <a:t>truth</a:t>
            </a:r>
            <a:r>
              <a:rPr lang="en-US" sz="2800" dirty="0" smtClean="0"/>
              <a:t>.</a:t>
            </a:r>
            <a:r>
              <a:rPr lang="en-US" sz="2700" dirty="0" smtClean="0"/>
              <a:t>”</a:t>
            </a:r>
          </a:p>
          <a:p>
            <a:r>
              <a:rPr lang="en-US" sz="2800" b="1" dirty="0" smtClean="0"/>
              <a:t>1 Cor 14:26</a:t>
            </a:r>
            <a:r>
              <a:rPr lang="en-US" sz="2800" dirty="0" smtClean="0"/>
              <a:t> – “</a:t>
            </a:r>
            <a:r>
              <a:rPr lang="en-US" sz="2800" dirty="0"/>
              <a:t>What is the outcome then, brethren? When you assemble, each one has a psalm, has a teaching, has a revelation, has a tongue, has an interpretation. </a:t>
            </a:r>
            <a:r>
              <a:rPr lang="en-US" sz="2800" u="sng" dirty="0"/>
              <a:t>Let all things be done for edification</a:t>
            </a:r>
            <a:r>
              <a:rPr lang="en-US" sz="2800" dirty="0" smtClean="0"/>
              <a:t>.”</a:t>
            </a:r>
          </a:p>
          <a:p>
            <a:r>
              <a:rPr lang="en-US" sz="2800" b="1" dirty="0"/>
              <a:t>1 Cor 14:40</a:t>
            </a:r>
            <a:r>
              <a:rPr lang="en-US" sz="2800" dirty="0"/>
              <a:t> – “But all things must be done </a:t>
            </a:r>
            <a:r>
              <a:rPr lang="en-US" sz="2800" u="sng" dirty="0"/>
              <a:t>properly</a:t>
            </a:r>
            <a:r>
              <a:rPr lang="en-US" sz="2800" dirty="0"/>
              <a:t> and in an </a:t>
            </a:r>
            <a:r>
              <a:rPr lang="en-US" sz="2800" u="sng" dirty="0"/>
              <a:t>orderly manner</a:t>
            </a:r>
            <a:r>
              <a:rPr lang="en-US" sz="2800" dirty="0"/>
              <a:t>.”</a:t>
            </a:r>
          </a:p>
        </p:txBody>
      </p:sp>
      <p:pic>
        <p:nvPicPr>
          <p:cNvPr id="9218" name="Picture 2" descr="http://3.bp.blogspot.com/-IrT6D848_s8/UwyxaYRxlWI/AAAAAAAAAsU/r1qdcVeW1Go/s1600/spiritandtru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399"/>
            <a:ext cx="4343400" cy="555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2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800" b="1" dirty="0" smtClean="0">
                <a:latin typeface="Arial" panose="020B0604020202020204" pitchFamily="34" charset="0"/>
                <a:cs typeface="Arial" panose="020B0604020202020204" pitchFamily="34" charset="0"/>
              </a:rPr>
              <a:t>Worship</a:t>
            </a:r>
            <a:endParaRPr lang="en-US" sz="8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219200"/>
            <a:ext cx="5562600" cy="5638800"/>
          </a:xfrm>
        </p:spPr>
        <p:txBody>
          <a:bodyPr>
            <a:normAutofit fontScale="92500" lnSpcReduction="20000"/>
          </a:bodyPr>
          <a:lstStyle/>
          <a:p>
            <a:r>
              <a:rPr lang="en-US" sz="2700" b="1" dirty="0" smtClean="0"/>
              <a:t>Acts 2:42</a:t>
            </a:r>
            <a:r>
              <a:rPr lang="en-US" sz="2700" dirty="0" smtClean="0"/>
              <a:t> – “</a:t>
            </a:r>
            <a:r>
              <a:rPr lang="en-US" sz="2800" dirty="0"/>
              <a:t>They were continually devoting themselves to the </a:t>
            </a:r>
            <a:r>
              <a:rPr lang="en-US" sz="2800" u="sng" dirty="0"/>
              <a:t>apostles’ teaching</a:t>
            </a:r>
            <a:r>
              <a:rPr lang="en-US" sz="2800" dirty="0"/>
              <a:t> and to </a:t>
            </a:r>
            <a:r>
              <a:rPr lang="en-US" sz="2800" u="sng" dirty="0"/>
              <a:t>fellowship</a:t>
            </a:r>
            <a:r>
              <a:rPr lang="en-US" sz="2800" dirty="0"/>
              <a:t>, to the </a:t>
            </a:r>
            <a:r>
              <a:rPr lang="en-US" sz="2800" u="sng" dirty="0"/>
              <a:t>breaking of bread</a:t>
            </a:r>
            <a:r>
              <a:rPr lang="en-US" sz="2800" dirty="0"/>
              <a:t> </a:t>
            </a:r>
            <a:r>
              <a:rPr lang="en-US" sz="2800" dirty="0" smtClean="0"/>
              <a:t>and to </a:t>
            </a:r>
            <a:r>
              <a:rPr lang="en-US" sz="2800" u="sng" dirty="0"/>
              <a:t>prayer</a:t>
            </a:r>
            <a:r>
              <a:rPr lang="en-US" sz="2800" dirty="0"/>
              <a:t>.</a:t>
            </a:r>
            <a:r>
              <a:rPr lang="en-US" sz="2700" dirty="0" smtClean="0"/>
              <a:t>”</a:t>
            </a:r>
          </a:p>
          <a:p>
            <a:endParaRPr lang="en-US" sz="2700" u="sng" dirty="0" smtClean="0"/>
          </a:p>
          <a:p>
            <a:r>
              <a:rPr lang="en-US" sz="2700" u="sng" dirty="0" smtClean="0"/>
              <a:t>Lord’s Supper</a:t>
            </a:r>
          </a:p>
          <a:p>
            <a:pPr lvl="1"/>
            <a:r>
              <a:rPr lang="en-US" sz="2300" dirty="0" smtClean="0"/>
              <a:t>Matt 26:26-29; 1 Cor 10:16; 11:23-30; Acts 20:7</a:t>
            </a:r>
          </a:p>
          <a:p>
            <a:r>
              <a:rPr lang="en-US" sz="2700" u="sng" dirty="0" smtClean="0"/>
              <a:t>Contribution</a:t>
            </a:r>
          </a:p>
          <a:p>
            <a:pPr lvl="1"/>
            <a:r>
              <a:rPr lang="en-US" sz="2300" dirty="0" smtClean="0"/>
              <a:t>1 Cor 16:1-2; 2 Cor 9:7</a:t>
            </a:r>
          </a:p>
          <a:p>
            <a:r>
              <a:rPr lang="en-US" sz="2700" u="sng" dirty="0" smtClean="0"/>
              <a:t>Singing</a:t>
            </a:r>
          </a:p>
          <a:p>
            <a:pPr lvl="1"/>
            <a:r>
              <a:rPr lang="en-US" sz="2300" dirty="0" smtClean="0"/>
              <a:t>Col 3:16; Eph 5:19; 1 Cor 14:15-17</a:t>
            </a:r>
          </a:p>
          <a:p>
            <a:r>
              <a:rPr lang="en-US" sz="2700" u="sng" dirty="0" smtClean="0"/>
              <a:t>Prayer</a:t>
            </a:r>
          </a:p>
          <a:p>
            <a:pPr lvl="1"/>
            <a:r>
              <a:rPr lang="en-US" sz="2300" dirty="0" smtClean="0"/>
              <a:t>1 Tim 2:1-2, 8; Phil 4:6</a:t>
            </a:r>
          </a:p>
          <a:p>
            <a:r>
              <a:rPr lang="en-US" sz="2700" u="sng" dirty="0" smtClean="0"/>
              <a:t>Preaching</a:t>
            </a:r>
          </a:p>
          <a:p>
            <a:pPr lvl="1"/>
            <a:r>
              <a:rPr lang="en-US" sz="2300" dirty="0" smtClean="0"/>
              <a:t>Matt 28:20; Acts 2:42; Acts 20:7b</a:t>
            </a:r>
          </a:p>
          <a:p>
            <a:endParaRPr lang="en-US" sz="2800" dirty="0"/>
          </a:p>
        </p:txBody>
      </p:sp>
      <p:pic>
        <p:nvPicPr>
          <p:cNvPr id="10242" name="Picture 2" descr="https://s-media-cache-ak0.pinimg.com/736x/e6/f1/36/e6f136180e0bdcd9ecaf6a4cddb775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3601092"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97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800" b="1" dirty="0" smtClean="0">
                <a:latin typeface="Arial" panose="020B0604020202020204" pitchFamily="34" charset="0"/>
                <a:cs typeface="Arial" panose="020B0604020202020204" pitchFamily="34" charset="0"/>
              </a:rPr>
              <a:t>Work</a:t>
            </a:r>
            <a:endParaRPr lang="en-US" sz="8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066800"/>
            <a:ext cx="5486400" cy="5791200"/>
          </a:xfrm>
        </p:spPr>
        <p:txBody>
          <a:bodyPr>
            <a:noAutofit/>
          </a:bodyPr>
          <a:lstStyle/>
          <a:p>
            <a:r>
              <a:rPr lang="en-US" sz="1920" b="1" dirty="0" smtClean="0"/>
              <a:t>Eph 4:11-16</a:t>
            </a:r>
            <a:r>
              <a:rPr lang="en-US" sz="1920" dirty="0" smtClean="0"/>
              <a:t> – “</a:t>
            </a:r>
            <a:r>
              <a:rPr lang="en-US" sz="1920" dirty="0"/>
              <a:t>And He gave some as apostles, and some as prophets, and some as evangelists, and some as pastors and </a:t>
            </a:r>
            <a:r>
              <a:rPr lang="en-US" sz="1920" dirty="0" smtClean="0"/>
              <a:t>teachers, for </a:t>
            </a:r>
            <a:r>
              <a:rPr lang="en-US" sz="1920" dirty="0"/>
              <a:t>the </a:t>
            </a:r>
            <a:r>
              <a:rPr lang="en-US" sz="1920" u="sng" dirty="0"/>
              <a:t>equipping of </a:t>
            </a:r>
            <a:r>
              <a:rPr lang="en-US" sz="1920" u="sng" dirty="0" smtClean="0"/>
              <a:t>the saints</a:t>
            </a:r>
            <a:r>
              <a:rPr lang="en-US" sz="1920" dirty="0" smtClean="0"/>
              <a:t> </a:t>
            </a:r>
            <a:r>
              <a:rPr lang="en-US" sz="1920" dirty="0"/>
              <a:t>for the </a:t>
            </a:r>
            <a:r>
              <a:rPr lang="en-US" sz="1920" u="sng" dirty="0"/>
              <a:t>work of service</a:t>
            </a:r>
            <a:r>
              <a:rPr lang="en-US" sz="1920" dirty="0"/>
              <a:t>, to the </a:t>
            </a:r>
            <a:r>
              <a:rPr lang="en-US" sz="1920" u="sng" dirty="0"/>
              <a:t>building up of the body of </a:t>
            </a:r>
            <a:r>
              <a:rPr lang="en-US" sz="1920" u="sng" dirty="0" smtClean="0"/>
              <a:t>Christ</a:t>
            </a:r>
            <a:r>
              <a:rPr lang="en-US" sz="1920" dirty="0" smtClean="0"/>
              <a:t>; until </a:t>
            </a:r>
            <a:r>
              <a:rPr lang="en-US" sz="1920" dirty="0"/>
              <a:t>we all attain to the unity of the faith, and of </a:t>
            </a:r>
            <a:r>
              <a:rPr lang="en-US" sz="1920" dirty="0" smtClean="0"/>
              <a:t>the knowledge </a:t>
            </a:r>
            <a:r>
              <a:rPr lang="en-US" sz="1920" dirty="0"/>
              <a:t>of the Son of God, to a mature man, to the measure of the </a:t>
            </a:r>
            <a:r>
              <a:rPr lang="en-US" sz="1920" dirty="0" smtClean="0"/>
              <a:t>stature which </a:t>
            </a:r>
            <a:r>
              <a:rPr lang="en-US" sz="1920" dirty="0"/>
              <a:t>belongs to the fullness of </a:t>
            </a:r>
            <a:r>
              <a:rPr lang="en-US" sz="1920" dirty="0" smtClean="0"/>
              <a:t>Christ. As </a:t>
            </a:r>
            <a:r>
              <a:rPr lang="en-US" sz="1920" dirty="0"/>
              <a:t>a result, we are no longer to be children, tossed here and there by waves and carried about by every wind of doctrine, by the trickery of men, by </a:t>
            </a:r>
            <a:r>
              <a:rPr lang="en-US" sz="1920" dirty="0" smtClean="0"/>
              <a:t>craftiness in </a:t>
            </a:r>
            <a:r>
              <a:rPr lang="en-US" sz="1920" dirty="0"/>
              <a:t>deceitful </a:t>
            </a:r>
            <a:r>
              <a:rPr lang="en-US" sz="1920" dirty="0" smtClean="0"/>
              <a:t>scheming; but speaking </a:t>
            </a:r>
            <a:r>
              <a:rPr lang="en-US" sz="1920" dirty="0"/>
              <a:t>the truth in </a:t>
            </a:r>
            <a:r>
              <a:rPr lang="en-US" sz="1920" dirty="0" smtClean="0"/>
              <a:t>love, we </a:t>
            </a:r>
            <a:r>
              <a:rPr lang="en-US" sz="1920" dirty="0"/>
              <a:t>are to grow up in all aspects into Him who is the head, even </a:t>
            </a:r>
            <a:r>
              <a:rPr lang="en-US" sz="1920" dirty="0" smtClean="0"/>
              <a:t>Christ, from </a:t>
            </a:r>
            <a:r>
              <a:rPr lang="en-US" sz="1920" dirty="0"/>
              <a:t>whom the whole body, being fitted and held </a:t>
            </a:r>
            <a:r>
              <a:rPr lang="en-US" sz="1920" dirty="0" smtClean="0"/>
              <a:t>together by </a:t>
            </a:r>
            <a:r>
              <a:rPr lang="en-US" sz="1920" dirty="0"/>
              <a:t>what every joint supplies, according to </a:t>
            </a:r>
            <a:r>
              <a:rPr lang="en-US" sz="1920" dirty="0" smtClean="0"/>
              <a:t>the proper </a:t>
            </a:r>
            <a:r>
              <a:rPr lang="en-US" sz="1920" dirty="0"/>
              <a:t>working of each individual part, causes the growth of the body for the building up of itself in love.”</a:t>
            </a:r>
            <a:endParaRPr lang="en-US" sz="1920" dirty="0" smtClean="0"/>
          </a:p>
          <a:p>
            <a:endParaRPr lang="en-US" sz="1920" dirty="0"/>
          </a:p>
        </p:txBody>
      </p:sp>
      <p:pic>
        <p:nvPicPr>
          <p:cNvPr id="11266" name="Picture 2" descr="http://www.malphursgroupblog.com/wp-content/uploads/2013/03/body-of-chr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43000"/>
            <a:ext cx="36576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115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800" b="1" dirty="0" smtClean="0">
                <a:latin typeface="Arial" panose="020B0604020202020204" pitchFamily="34" charset="0"/>
                <a:cs typeface="Arial" panose="020B0604020202020204" pitchFamily="34" charset="0"/>
              </a:rPr>
              <a:t>Work</a:t>
            </a:r>
            <a:endParaRPr lang="en-US" sz="8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066800"/>
            <a:ext cx="5791200" cy="5791200"/>
          </a:xfrm>
        </p:spPr>
        <p:txBody>
          <a:bodyPr>
            <a:noAutofit/>
          </a:bodyPr>
          <a:lstStyle/>
          <a:p>
            <a:r>
              <a:rPr lang="en-US" sz="3000" u="sng" dirty="0" smtClean="0"/>
              <a:t>Evangelism</a:t>
            </a:r>
            <a:r>
              <a:rPr lang="en-US" sz="3000" dirty="0" smtClean="0"/>
              <a:t>: Spreading the gospel</a:t>
            </a:r>
          </a:p>
          <a:p>
            <a:pPr lvl="1"/>
            <a:r>
              <a:rPr lang="en-US" sz="2400" dirty="0" smtClean="0"/>
              <a:t>1 Tim 3:14-15; 1 Thes 1:6-8; 2 Thes 2:14-15; Rom 1:16; Acts 8:4</a:t>
            </a:r>
          </a:p>
          <a:p>
            <a:pPr marL="457200" lvl="1" indent="0">
              <a:buNone/>
            </a:pPr>
            <a:endParaRPr lang="en-US" sz="2400" dirty="0" smtClean="0"/>
          </a:p>
          <a:p>
            <a:r>
              <a:rPr lang="en-US" sz="3000" u="sng" dirty="0" smtClean="0"/>
              <a:t>Edification</a:t>
            </a:r>
            <a:r>
              <a:rPr lang="en-US" sz="3000" dirty="0" smtClean="0"/>
              <a:t>: Build up one another</a:t>
            </a:r>
          </a:p>
          <a:p>
            <a:pPr lvl="1"/>
            <a:r>
              <a:rPr lang="en-US" sz="2400" dirty="0"/>
              <a:t>Heb 3:12-14; 10:24-25; Col 3:16; Eph </a:t>
            </a:r>
            <a:r>
              <a:rPr lang="en-US" sz="2400" dirty="0" smtClean="0"/>
              <a:t>5:19; 4:16</a:t>
            </a:r>
          </a:p>
          <a:p>
            <a:pPr marL="457200" lvl="1" indent="0">
              <a:buNone/>
            </a:pPr>
            <a:endParaRPr lang="en-US" sz="2400" dirty="0" smtClean="0"/>
          </a:p>
          <a:p>
            <a:r>
              <a:rPr lang="en-US" sz="3000" u="sng" dirty="0" smtClean="0"/>
              <a:t>Benevolence</a:t>
            </a:r>
            <a:r>
              <a:rPr lang="en-US" sz="3000" dirty="0" smtClean="0"/>
              <a:t>: Goodwill, charity</a:t>
            </a:r>
          </a:p>
          <a:p>
            <a:pPr lvl="1"/>
            <a:r>
              <a:rPr lang="en-US" sz="2400" dirty="0" smtClean="0"/>
              <a:t>2 Cor 8:1-4; 9:1-2; 1 Tim 5:16; Acts 4:32-37; 11:29-30; 1 Cor 16:1; Rom 15:26</a:t>
            </a:r>
          </a:p>
          <a:p>
            <a:endParaRPr lang="en-US" sz="3000" dirty="0"/>
          </a:p>
        </p:txBody>
      </p:sp>
      <p:pic>
        <p:nvPicPr>
          <p:cNvPr id="12290" name="Picture 2" descr="http://www.biblequestions.org/uploads/4/0/5/7/40572749/7224374_ori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1752600"/>
            <a:ext cx="3581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32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 y="0"/>
            <a:ext cx="9144000" cy="990600"/>
          </a:xfrm>
        </p:spPr>
        <p:txBody>
          <a:bodyPr>
            <a:noAutofit/>
          </a:bodyPr>
          <a:lstStyle/>
          <a:p>
            <a:r>
              <a:rPr lang="en-US" sz="8800" b="1" dirty="0" smtClean="0">
                <a:latin typeface="Arial" pitchFamily="34" charset="0"/>
                <a:cs typeface="Arial" pitchFamily="34" charset="0"/>
              </a:rPr>
              <a:t>Schedule</a:t>
            </a:r>
            <a:endParaRPr lang="en-US" sz="8800" dirty="0">
              <a:latin typeface="Arial" pitchFamily="34" charset="0"/>
              <a:cs typeface="Arial" pitchFamily="34" charset="0"/>
            </a:endParaRPr>
          </a:p>
        </p:txBody>
      </p:sp>
      <p:sp>
        <p:nvSpPr>
          <p:cNvPr id="3" name="Content Placeholder 2"/>
          <p:cNvSpPr>
            <a:spLocks noGrp="1"/>
          </p:cNvSpPr>
          <p:nvPr>
            <p:ph sz="half" idx="1"/>
          </p:nvPr>
        </p:nvSpPr>
        <p:spPr>
          <a:xfrm>
            <a:off x="0" y="1905000"/>
            <a:ext cx="4572000" cy="4953000"/>
          </a:xfrm>
        </p:spPr>
        <p:txBody>
          <a:bodyPr>
            <a:normAutofit/>
          </a:bodyPr>
          <a:lstStyle/>
          <a:p>
            <a:pPr lvl="0"/>
            <a:r>
              <a:rPr lang="en-US" sz="2580" strike="sngStrike" dirty="0" smtClean="0">
                <a:latin typeface="Arial" pitchFamily="34" charset="0"/>
                <a:cs typeface="Arial" pitchFamily="34" charset="0"/>
              </a:rPr>
              <a:t>Why </a:t>
            </a:r>
            <a:r>
              <a:rPr lang="en-US" sz="2580" strike="sngStrike" dirty="0">
                <a:latin typeface="Arial" pitchFamily="34" charset="0"/>
                <a:cs typeface="Arial" pitchFamily="34" charset="0"/>
              </a:rPr>
              <a:t>Study Church History?</a:t>
            </a:r>
          </a:p>
          <a:p>
            <a:pPr lvl="0"/>
            <a:r>
              <a:rPr lang="en-US" sz="2580" strike="sngStrike" dirty="0" smtClean="0">
                <a:latin typeface="Arial" pitchFamily="34" charset="0"/>
                <a:cs typeface="Arial" pitchFamily="34" charset="0"/>
              </a:rPr>
              <a:t>Origin </a:t>
            </a:r>
            <a:r>
              <a:rPr lang="en-US" sz="2580" strike="sngStrike" dirty="0">
                <a:latin typeface="Arial" pitchFamily="34" charset="0"/>
                <a:cs typeface="Arial" pitchFamily="34" charset="0"/>
              </a:rPr>
              <a:t>of the Lord’s </a:t>
            </a:r>
            <a:r>
              <a:rPr lang="en-US" sz="2580" strike="sngStrike" dirty="0" smtClean="0">
                <a:latin typeface="Arial" pitchFamily="34" charset="0"/>
                <a:cs typeface="Arial" pitchFamily="34" charset="0"/>
              </a:rPr>
              <a:t>Church</a:t>
            </a:r>
            <a:endParaRPr lang="en-US" sz="2580" strike="sngStrike" dirty="0">
              <a:latin typeface="Arial" pitchFamily="34" charset="0"/>
              <a:cs typeface="Arial" pitchFamily="34" charset="0"/>
            </a:endParaRPr>
          </a:p>
          <a:p>
            <a:pPr lvl="0"/>
            <a:r>
              <a:rPr lang="en-US" sz="2580" dirty="0" smtClean="0">
                <a:latin typeface="Arial" pitchFamily="34" charset="0"/>
                <a:cs typeface="Arial" pitchFamily="34" charset="0"/>
              </a:rPr>
              <a:t>Post-Apostolic Apostasy</a:t>
            </a:r>
            <a:endParaRPr lang="en-US" sz="2580" dirty="0">
              <a:latin typeface="Arial" pitchFamily="34" charset="0"/>
              <a:cs typeface="Arial" pitchFamily="34" charset="0"/>
            </a:endParaRPr>
          </a:p>
          <a:p>
            <a:pPr lvl="0"/>
            <a:r>
              <a:rPr lang="en-US" sz="2580" dirty="0">
                <a:latin typeface="Arial" pitchFamily="34" charset="0"/>
                <a:cs typeface="Arial" pitchFamily="34" charset="0"/>
              </a:rPr>
              <a:t>Post-Apostolic Persecution</a:t>
            </a:r>
          </a:p>
          <a:p>
            <a:r>
              <a:rPr lang="en-US" sz="2580" dirty="0" smtClean="0">
                <a:latin typeface="Arial" pitchFamily="34" charset="0"/>
                <a:cs typeface="Arial" pitchFamily="34" charset="0"/>
              </a:rPr>
              <a:t>Edict of Milan &amp; Aftermath</a:t>
            </a:r>
          </a:p>
          <a:p>
            <a:r>
              <a:rPr lang="en-US" sz="2580" dirty="0" smtClean="0">
                <a:latin typeface="Arial" pitchFamily="34" charset="0"/>
                <a:cs typeface="Arial" pitchFamily="34" charset="0"/>
              </a:rPr>
              <a:t>Fall of Rome</a:t>
            </a:r>
          </a:p>
          <a:p>
            <a:r>
              <a:rPr lang="en-US" sz="2580" dirty="0" smtClean="0">
                <a:latin typeface="Arial" pitchFamily="34" charset="0"/>
                <a:cs typeface="Arial" pitchFamily="34" charset="0"/>
              </a:rPr>
              <a:t>Rise of Islam</a:t>
            </a:r>
          </a:p>
          <a:p>
            <a:r>
              <a:rPr lang="en-US" sz="2580" dirty="0" smtClean="0">
                <a:latin typeface="Arial" pitchFamily="34" charset="0"/>
                <a:cs typeface="Arial" pitchFamily="34" charset="0"/>
              </a:rPr>
              <a:t>The Holy Roman Empire</a:t>
            </a:r>
          </a:p>
          <a:p>
            <a:r>
              <a:rPr lang="en-US" sz="2580" dirty="0" smtClean="0">
                <a:latin typeface="Arial" pitchFamily="34" charset="0"/>
                <a:cs typeface="Arial" pitchFamily="34" charset="0"/>
              </a:rPr>
              <a:t>Catholicism vs. The Bible</a:t>
            </a:r>
            <a:endParaRPr lang="en-US" sz="2580" dirty="0">
              <a:latin typeface="Arial" pitchFamily="34" charset="0"/>
              <a:cs typeface="Arial" pitchFamily="34" charset="0"/>
            </a:endParaRPr>
          </a:p>
        </p:txBody>
      </p:sp>
      <p:sp>
        <p:nvSpPr>
          <p:cNvPr id="4" name="Content Placeholder 3"/>
          <p:cNvSpPr>
            <a:spLocks noGrp="1"/>
          </p:cNvSpPr>
          <p:nvPr>
            <p:ph sz="half" idx="2"/>
          </p:nvPr>
        </p:nvSpPr>
        <p:spPr>
          <a:xfrm>
            <a:off x="4800600" y="1905000"/>
            <a:ext cx="4343400" cy="4876800"/>
          </a:xfrm>
        </p:spPr>
        <p:txBody>
          <a:bodyPr>
            <a:normAutofit/>
          </a:bodyPr>
          <a:lstStyle/>
          <a:p>
            <a:r>
              <a:rPr lang="en-US" sz="2580" dirty="0" smtClean="0">
                <a:latin typeface="Arial" panose="020B0604020202020204" pitchFamily="34" charset="0"/>
                <a:cs typeface="Arial" panose="020B0604020202020204" pitchFamily="34" charset="0"/>
              </a:rPr>
              <a:t>Reformation</a:t>
            </a:r>
          </a:p>
          <a:p>
            <a:r>
              <a:rPr lang="en-US" sz="2580" dirty="0" smtClean="0">
                <a:latin typeface="Arial" panose="020B0604020202020204" pitchFamily="34" charset="0"/>
                <a:cs typeface="Arial" panose="020B0604020202020204" pitchFamily="34" charset="0"/>
              </a:rPr>
              <a:t>Presbyterian Church</a:t>
            </a:r>
          </a:p>
          <a:p>
            <a:r>
              <a:rPr lang="en-US" sz="2580" dirty="0" smtClean="0">
                <a:latin typeface="Arial" panose="020B0604020202020204" pitchFamily="34" charset="0"/>
                <a:cs typeface="Arial" panose="020B0604020202020204" pitchFamily="34" charset="0"/>
              </a:rPr>
              <a:t>Church of England</a:t>
            </a:r>
          </a:p>
          <a:p>
            <a:r>
              <a:rPr lang="en-US" sz="2580" dirty="0" smtClean="0">
                <a:latin typeface="Arial" panose="020B0604020202020204" pitchFamily="34" charset="0"/>
                <a:cs typeface="Arial" panose="020B0604020202020204" pitchFamily="34" charset="0"/>
              </a:rPr>
              <a:t>Baptist Church</a:t>
            </a:r>
          </a:p>
          <a:p>
            <a:r>
              <a:rPr lang="en-US" sz="2580" dirty="0" smtClean="0">
                <a:latin typeface="Arial" panose="020B0604020202020204" pitchFamily="34" charset="0"/>
                <a:cs typeface="Arial" panose="020B0604020202020204" pitchFamily="34" charset="0"/>
              </a:rPr>
              <a:t>Methodist Church</a:t>
            </a:r>
          </a:p>
          <a:p>
            <a:r>
              <a:rPr lang="en-US" sz="2580" dirty="0" smtClean="0">
                <a:latin typeface="Arial" panose="020B0604020202020204" pitchFamily="34" charset="0"/>
                <a:cs typeface="Arial" panose="020B0604020202020204" pitchFamily="34" charset="0"/>
              </a:rPr>
              <a:t>Holiness Movement</a:t>
            </a:r>
          </a:p>
          <a:p>
            <a:r>
              <a:rPr lang="en-US" sz="2580" dirty="0" smtClean="0">
                <a:latin typeface="Arial" panose="020B0604020202020204" pitchFamily="34" charset="0"/>
                <a:cs typeface="Arial" panose="020B0604020202020204" pitchFamily="34" charset="0"/>
              </a:rPr>
              <a:t>Mormonism</a:t>
            </a:r>
          </a:p>
          <a:p>
            <a:r>
              <a:rPr lang="en-US" sz="2580" dirty="0" smtClean="0">
                <a:latin typeface="Arial" panose="020B0604020202020204" pitchFamily="34" charset="0"/>
                <a:cs typeface="Arial" panose="020B0604020202020204" pitchFamily="34" charset="0"/>
              </a:rPr>
              <a:t>Jehovah’s Witnesses</a:t>
            </a:r>
          </a:p>
          <a:p>
            <a:r>
              <a:rPr lang="en-US" sz="2580" dirty="0" smtClean="0">
                <a:latin typeface="Arial" panose="020B0604020202020204" pitchFamily="34" charset="0"/>
                <a:cs typeface="Arial" panose="020B0604020202020204" pitchFamily="34" charset="0"/>
              </a:rPr>
              <a:t>Restoration</a:t>
            </a:r>
            <a:endParaRPr lang="en-US" sz="258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0" y="1066800"/>
            <a:ext cx="4267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3600" b="1" u="sng" dirty="0" smtClean="0">
                <a:latin typeface="Arial" pitchFamily="34" charset="0"/>
                <a:cs typeface="Arial" pitchFamily="34" charset="0"/>
              </a:rPr>
              <a:t>First Quarter</a:t>
            </a:r>
            <a:endParaRPr lang="en-US" sz="3600" b="1" u="sng" dirty="0">
              <a:latin typeface="Arial" pitchFamily="34" charset="0"/>
              <a:cs typeface="Arial" pitchFamily="34" charset="0"/>
            </a:endParaRPr>
          </a:p>
        </p:txBody>
      </p:sp>
      <p:sp>
        <p:nvSpPr>
          <p:cNvPr id="6" name="Content Placeholder 2"/>
          <p:cNvSpPr txBox="1">
            <a:spLocks/>
          </p:cNvSpPr>
          <p:nvPr/>
        </p:nvSpPr>
        <p:spPr>
          <a:xfrm>
            <a:off x="4495800" y="1066800"/>
            <a:ext cx="4267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3600" b="1" u="sng" dirty="0" smtClean="0">
                <a:latin typeface="Arial" pitchFamily="34" charset="0"/>
                <a:cs typeface="Arial" pitchFamily="34" charset="0"/>
              </a:rPr>
              <a:t>Second Quarter</a:t>
            </a:r>
            <a:endParaRPr lang="en-US" sz="3600" b="1" u="sng" dirty="0">
              <a:latin typeface="Arial" pitchFamily="34" charset="0"/>
              <a:cs typeface="Arial" pitchFamily="34" charset="0"/>
            </a:endParaRPr>
          </a:p>
        </p:txBody>
      </p:sp>
      <p:cxnSp>
        <p:nvCxnSpPr>
          <p:cNvPr id="8" name="Straight Connector 7"/>
          <p:cNvCxnSpPr/>
          <p:nvPr/>
        </p:nvCxnSpPr>
        <p:spPr>
          <a:xfrm>
            <a:off x="4572000" y="1219200"/>
            <a:ext cx="0" cy="5638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697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800" b="1" dirty="0" smtClean="0">
                <a:latin typeface="Arial" pitchFamily="34" charset="0"/>
                <a:cs typeface="Arial" pitchFamily="34" charset="0"/>
              </a:rPr>
              <a:t>The Church</a:t>
            </a:r>
            <a:endParaRPr lang="en-US" sz="8800" b="1" dirty="0">
              <a:latin typeface="Arial" pitchFamily="34" charset="0"/>
              <a:cs typeface="Arial" pitchFamily="34" charset="0"/>
            </a:endParaRPr>
          </a:p>
        </p:txBody>
      </p:sp>
      <p:sp>
        <p:nvSpPr>
          <p:cNvPr id="3" name="Content Placeholder 2"/>
          <p:cNvSpPr>
            <a:spLocks noGrp="1"/>
          </p:cNvSpPr>
          <p:nvPr>
            <p:ph idx="1"/>
          </p:nvPr>
        </p:nvSpPr>
        <p:spPr>
          <a:xfrm>
            <a:off x="11130" y="3048000"/>
            <a:ext cx="9144000" cy="3810000"/>
          </a:xfrm>
        </p:spPr>
        <p:txBody>
          <a:bodyPr>
            <a:normAutofit fontScale="92500" lnSpcReduction="10000"/>
          </a:bodyPr>
          <a:lstStyle/>
          <a:p>
            <a:r>
              <a:rPr lang="en-US" sz="2800" b="1" dirty="0" smtClean="0"/>
              <a:t>Matt 16:18</a:t>
            </a:r>
            <a:r>
              <a:rPr lang="en-US" sz="2800" dirty="0" smtClean="0"/>
              <a:t> – “</a:t>
            </a:r>
            <a:r>
              <a:rPr lang="en-US" sz="2800" dirty="0"/>
              <a:t>I also say to you that you </a:t>
            </a:r>
            <a:r>
              <a:rPr lang="en-US" sz="2800" dirty="0" smtClean="0"/>
              <a:t>are Peter</a:t>
            </a:r>
            <a:r>
              <a:rPr lang="en-US" sz="2800" dirty="0"/>
              <a:t>, and upon </a:t>
            </a:r>
            <a:r>
              <a:rPr lang="en-US" sz="2800" dirty="0" smtClean="0"/>
              <a:t>this rock </a:t>
            </a:r>
            <a:r>
              <a:rPr lang="en-US" sz="2800" dirty="0"/>
              <a:t>I will build </a:t>
            </a:r>
            <a:r>
              <a:rPr lang="en-US" sz="2800" u="sng" dirty="0"/>
              <a:t>My church</a:t>
            </a:r>
            <a:r>
              <a:rPr lang="en-US" sz="2800" dirty="0"/>
              <a:t>; and the gates of Hades will not overpower it</a:t>
            </a:r>
            <a:r>
              <a:rPr lang="en-US" sz="2800" dirty="0" smtClean="0"/>
              <a:t>.”</a:t>
            </a:r>
          </a:p>
          <a:p>
            <a:pPr lvl="1"/>
            <a:endParaRPr lang="en-US" sz="800" b="1" dirty="0" smtClean="0"/>
          </a:p>
          <a:p>
            <a:r>
              <a:rPr lang="en-US" sz="2800" b="1" dirty="0" smtClean="0"/>
              <a:t>Acts 8:3 </a:t>
            </a:r>
            <a:r>
              <a:rPr lang="en-US" sz="2800" dirty="0" smtClean="0"/>
              <a:t>– “But Saul began ravaging </a:t>
            </a:r>
            <a:r>
              <a:rPr lang="en-US" sz="2800" u="sng" dirty="0" smtClean="0"/>
              <a:t>the church</a:t>
            </a:r>
            <a:r>
              <a:rPr lang="en-US" sz="2800" dirty="0" smtClean="0"/>
              <a:t>, entering house after house, and dragging off </a:t>
            </a:r>
            <a:r>
              <a:rPr lang="en-US" sz="2800" u="sng" dirty="0" smtClean="0"/>
              <a:t>men and women</a:t>
            </a:r>
            <a:r>
              <a:rPr lang="en-US" sz="2800" dirty="0" smtClean="0"/>
              <a:t>, he would put them in prison.”</a:t>
            </a:r>
          </a:p>
          <a:p>
            <a:endParaRPr lang="en-US" sz="800" dirty="0"/>
          </a:p>
          <a:p>
            <a:r>
              <a:rPr lang="en-US" sz="2800" b="1" dirty="0" smtClean="0"/>
              <a:t>Col 1:13</a:t>
            </a:r>
            <a:r>
              <a:rPr lang="en-US" sz="2800" dirty="0" smtClean="0"/>
              <a:t> – “</a:t>
            </a:r>
            <a:r>
              <a:rPr lang="en-US" sz="2800" dirty="0"/>
              <a:t>For He </a:t>
            </a:r>
            <a:r>
              <a:rPr lang="en-US" sz="2800" u="sng" dirty="0"/>
              <a:t>rescued us</a:t>
            </a:r>
            <a:r>
              <a:rPr lang="en-US" sz="2800" dirty="0"/>
              <a:t> from </a:t>
            </a:r>
            <a:r>
              <a:rPr lang="en-US" sz="2800" dirty="0" smtClean="0"/>
              <a:t>the domain </a:t>
            </a:r>
            <a:r>
              <a:rPr lang="en-US" sz="2800" dirty="0"/>
              <a:t>of darkness, and </a:t>
            </a:r>
            <a:r>
              <a:rPr lang="en-US" sz="2800" u="sng" dirty="0"/>
              <a:t>transferred us</a:t>
            </a:r>
            <a:r>
              <a:rPr lang="en-US" sz="2800" dirty="0"/>
              <a:t> to the kingdom </a:t>
            </a:r>
            <a:r>
              <a:rPr lang="en-US" sz="2800" dirty="0" smtClean="0"/>
              <a:t>of His </a:t>
            </a:r>
            <a:r>
              <a:rPr lang="en-US" sz="2800" dirty="0"/>
              <a:t>beloved </a:t>
            </a:r>
            <a:r>
              <a:rPr lang="en-US" sz="2800" dirty="0" smtClean="0"/>
              <a:t>Son, in </a:t>
            </a:r>
            <a:r>
              <a:rPr lang="en-US" sz="2800" dirty="0"/>
              <a:t>whom we have redemption, the forgiveness of sins.</a:t>
            </a:r>
            <a:r>
              <a:rPr lang="en-US" sz="2800" dirty="0" smtClean="0"/>
              <a:t>”</a:t>
            </a:r>
          </a:p>
          <a:p>
            <a:pPr>
              <a:buNone/>
            </a:pPr>
            <a:endParaRPr lang="en-US" dirty="0"/>
          </a:p>
        </p:txBody>
      </p:sp>
      <p:pic>
        <p:nvPicPr>
          <p:cNvPr id="2052" name="Picture 4" descr="http://ekklesiaofjesuschrist.org/images/EkklesiaTex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800" b="1" dirty="0" smtClean="0">
                <a:latin typeface="Arial" panose="020B0604020202020204" pitchFamily="34" charset="0"/>
                <a:cs typeface="Arial" panose="020B0604020202020204" pitchFamily="34" charset="0"/>
              </a:rPr>
              <a:t>The Church</a:t>
            </a:r>
            <a:endParaRPr lang="en-US" sz="8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143000"/>
            <a:ext cx="6019800" cy="5715000"/>
          </a:xfrm>
        </p:spPr>
        <p:txBody>
          <a:bodyPr>
            <a:normAutofit fontScale="70000" lnSpcReduction="20000"/>
          </a:bodyPr>
          <a:lstStyle/>
          <a:p>
            <a:pPr marL="0" indent="0">
              <a:buNone/>
            </a:pPr>
            <a:r>
              <a:rPr lang="en-US" sz="4900" u="sng" dirty="0" smtClean="0"/>
              <a:t>Called out by who?</a:t>
            </a:r>
          </a:p>
          <a:p>
            <a:pPr lvl="1"/>
            <a:r>
              <a:rPr lang="en-US" sz="3300" b="1" dirty="0" smtClean="0"/>
              <a:t>Phil 3:13-14 </a:t>
            </a:r>
            <a:r>
              <a:rPr lang="en-US" sz="3300" dirty="0" smtClean="0"/>
              <a:t>– “</a:t>
            </a:r>
            <a:r>
              <a:rPr lang="en-US" sz="3300" baseline="30000" dirty="0" smtClean="0"/>
              <a:t>13</a:t>
            </a:r>
            <a:r>
              <a:rPr lang="en-US" sz="3300" dirty="0" smtClean="0"/>
              <a:t>Brethren, I do not regard myself as having laid hold of it yet; but one thing I do: forgetting what lies behind and reaching forward to what lies ahead, </a:t>
            </a:r>
            <a:r>
              <a:rPr lang="en-US" sz="3300" baseline="30000" dirty="0" smtClean="0"/>
              <a:t>14</a:t>
            </a:r>
            <a:r>
              <a:rPr lang="en-US" sz="3300" dirty="0" smtClean="0"/>
              <a:t>I press on toward the goal for the prize of the upward </a:t>
            </a:r>
            <a:r>
              <a:rPr lang="en-US" sz="3300" u="sng" dirty="0" smtClean="0"/>
              <a:t>call of God in Christ Jesus</a:t>
            </a:r>
            <a:r>
              <a:rPr lang="en-US" sz="3300" dirty="0" smtClean="0"/>
              <a:t>.”</a:t>
            </a:r>
          </a:p>
          <a:p>
            <a:endParaRPr lang="en-US" sz="900" dirty="0" smtClean="0"/>
          </a:p>
          <a:p>
            <a:pPr marL="0" indent="0">
              <a:buNone/>
            </a:pPr>
            <a:r>
              <a:rPr lang="en-US" sz="4900" u="sng" dirty="0" smtClean="0"/>
              <a:t>Called to be what?</a:t>
            </a:r>
          </a:p>
          <a:p>
            <a:pPr lvl="1"/>
            <a:r>
              <a:rPr lang="en-US" sz="3300" b="1" dirty="0" smtClean="0"/>
              <a:t>Eph 5:25-27 </a:t>
            </a:r>
            <a:r>
              <a:rPr lang="en-US" sz="3300" dirty="0" smtClean="0"/>
              <a:t>– “</a:t>
            </a:r>
            <a:r>
              <a:rPr lang="en-US" sz="3300" baseline="30000" dirty="0" smtClean="0"/>
              <a:t>25</a:t>
            </a:r>
            <a:r>
              <a:rPr lang="en-US" sz="3300" dirty="0" smtClean="0"/>
              <a:t>Husbands, love your wives, just as Christ also loved the church and gave Himself up for her, </a:t>
            </a:r>
            <a:r>
              <a:rPr lang="en-US" sz="3300" baseline="30000" dirty="0" smtClean="0"/>
              <a:t>26</a:t>
            </a:r>
            <a:r>
              <a:rPr lang="en-US" sz="3300" u="sng" dirty="0" smtClean="0"/>
              <a:t>so that He might sanctify her, having cleansed her by the washing of water with the word</a:t>
            </a:r>
            <a:r>
              <a:rPr lang="en-US" sz="3300" dirty="0" smtClean="0"/>
              <a:t>, </a:t>
            </a:r>
            <a:r>
              <a:rPr lang="en-US" sz="3300" baseline="30000" dirty="0" smtClean="0"/>
              <a:t>27</a:t>
            </a:r>
            <a:r>
              <a:rPr lang="en-US" sz="3300" dirty="0" smtClean="0"/>
              <a:t>that He might present to Himself the church in all her glory, </a:t>
            </a:r>
            <a:r>
              <a:rPr lang="en-US" sz="3300" u="sng" dirty="0" smtClean="0"/>
              <a:t>having no spot or wrinkle or any such thing; but that she would be holy and blameless.</a:t>
            </a:r>
            <a:r>
              <a:rPr lang="en-US" sz="3300" dirty="0" smtClean="0"/>
              <a:t>”</a:t>
            </a:r>
          </a:p>
        </p:txBody>
      </p:sp>
      <p:pic>
        <p:nvPicPr>
          <p:cNvPr id="13314" name="Picture 2" descr="http://hcconline.ca/wp-content/uploads/2014/04/6435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43000"/>
            <a:ext cx="32004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800" b="1" dirty="0" smtClean="0">
                <a:latin typeface="Arial" panose="020B0604020202020204" pitchFamily="34" charset="0"/>
                <a:cs typeface="Arial" panose="020B0604020202020204" pitchFamily="34" charset="0"/>
              </a:rPr>
              <a:t>The Church</a:t>
            </a:r>
            <a:endParaRPr lang="en-US" sz="8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143000"/>
            <a:ext cx="9144000" cy="5715000"/>
          </a:xfrm>
        </p:spPr>
        <p:txBody>
          <a:bodyPr>
            <a:normAutofit lnSpcReduction="10000"/>
          </a:bodyPr>
          <a:lstStyle/>
          <a:p>
            <a:pPr marL="0" indent="0">
              <a:buNone/>
            </a:pPr>
            <a:r>
              <a:rPr lang="en-US" sz="3800" u="sng" dirty="0" smtClean="0"/>
              <a:t>Called through what?</a:t>
            </a:r>
          </a:p>
          <a:p>
            <a:pPr lvl="1"/>
            <a:r>
              <a:rPr lang="en-US" b="1" dirty="0" smtClean="0"/>
              <a:t>2 Thes 2:14</a:t>
            </a:r>
            <a:r>
              <a:rPr lang="en-US" dirty="0" smtClean="0"/>
              <a:t> – “It was for this </a:t>
            </a:r>
            <a:r>
              <a:rPr lang="en-US" u="sng" dirty="0" smtClean="0"/>
              <a:t>He called you through our gospel</a:t>
            </a:r>
            <a:r>
              <a:rPr lang="en-US" dirty="0" smtClean="0"/>
              <a:t>, that you may gain the glory of our Lord Jesus Christ.”</a:t>
            </a:r>
          </a:p>
          <a:p>
            <a:pPr lvl="1"/>
            <a:endParaRPr lang="en-US" sz="800" u="sng" dirty="0"/>
          </a:p>
          <a:p>
            <a:pPr lvl="1"/>
            <a:r>
              <a:rPr lang="en-US" b="1" dirty="0" smtClean="0"/>
              <a:t>2 Thes 1:7b-8</a:t>
            </a:r>
            <a:r>
              <a:rPr lang="en-US" dirty="0" smtClean="0"/>
              <a:t> – “…the </a:t>
            </a:r>
            <a:r>
              <a:rPr lang="en-US" dirty="0"/>
              <a:t>Lord Jesus will be revealed from heaven with </a:t>
            </a:r>
            <a:r>
              <a:rPr lang="en-US" dirty="0" smtClean="0"/>
              <a:t>His </a:t>
            </a:r>
            <a:r>
              <a:rPr lang="en-US" dirty="0"/>
              <a:t>mighty angels in flaming fire, </a:t>
            </a:r>
            <a:r>
              <a:rPr lang="en-US" dirty="0" smtClean="0"/>
              <a:t>dealing </a:t>
            </a:r>
            <a:r>
              <a:rPr lang="en-US" dirty="0"/>
              <a:t>out retribution to those who do not know God </a:t>
            </a:r>
            <a:r>
              <a:rPr lang="en-US" u="sng" dirty="0"/>
              <a:t>and to those who do not obey the gospel of our Lord </a:t>
            </a:r>
            <a:r>
              <a:rPr lang="en-US" u="sng" dirty="0" smtClean="0"/>
              <a:t>Jesus</a:t>
            </a:r>
            <a:r>
              <a:rPr lang="en-US" dirty="0" smtClean="0"/>
              <a:t>.”</a:t>
            </a:r>
          </a:p>
          <a:p>
            <a:pPr lvl="1"/>
            <a:endParaRPr lang="en-US" sz="800" dirty="0"/>
          </a:p>
          <a:p>
            <a:pPr lvl="1"/>
            <a:r>
              <a:rPr lang="en-US" b="1" dirty="0" smtClean="0"/>
              <a:t>1 Pet 4:17</a:t>
            </a:r>
            <a:r>
              <a:rPr lang="en-US" dirty="0" smtClean="0"/>
              <a:t> – “</a:t>
            </a:r>
            <a:r>
              <a:rPr lang="en-US" dirty="0"/>
              <a:t>For it is time for judgment to </a:t>
            </a:r>
            <a:r>
              <a:rPr lang="en-US" dirty="0" smtClean="0"/>
              <a:t>begin with </a:t>
            </a:r>
            <a:r>
              <a:rPr lang="en-US" dirty="0"/>
              <a:t>the household of God; and if it begins with us first, </a:t>
            </a:r>
            <a:r>
              <a:rPr lang="en-US" u="sng" dirty="0"/>
              <a:t>what will be the outcome for those who do not obey the gospel of God</a:t>
            </a:r>
            <a:r>
              <a:rPr lang="en-US" dirty="0"/>
              <a:t>?</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800" b="1" dirty="0" smtClean="0">
                <a:latin typeface="Arial" panose="020B0604020202020204" pitchFamily="34" charset="0"/>
                <a:cs typeface="Arial" panose="020B0604020202020204" pitchFamily="34" charset="0"/>
              </a:rPr>
              <a:t>The Church</a:t>
            </a:r>
            <a:endParaRPr lang="en-US" sz="8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066800"/>
            <a:ext cx="5562600" cy="5791200"/>
          </a:xfrm>
        </p:spPr>
        <p:txBody>
          <a:bodyPr>
            <a:normAutofit fontScale="62500" lnSpcReduction="20000"/>
          </a:bodyPr>
          <a:lstStyle/>
          <a:p>
            <a:pPr marL="0" indent="0">
              <a:buNone/>
            </a:pPr>
            <a:r>
              <a:rPr lang="en-US" sz="5100" u="sng" dirty="0" smtClean="0"/>
              <a:t>What Is obeying the gospel?</a:t>
            </a:r>
          </a:p>
          <a:p>
            <a:endParaRPr lang="en-US" sz="900" dirty="0" smtClean="0"/>
          </a:p>
          <a:p>
            <a:r>
              <a:rPr lang="en-US" altLang="en-US" sz="3500" dirty="0" smtClean="0"/>
              <a:t>Hear</a:t>
            </a:r>
          </a:p>
          <a:p>
            <a:pPr lvl="1"/>
            <a:r>
              <a:rPr lang="en-US" altLang="en-US" sz="2900" b="1" dirty="0" smtClean="0"/>
              <a:t>John 10:27</a:t>
            </a:r>
            <a:r>
              <a:rPr lang="en-US" altLang="en-US" sz="2900" dirty="0" smtClean="0"/>
              <a:t> – “</a:t>
            </a:r>
            <a:r>
              <a:rPr lang="en-US" sz="2900" dirty="0"/>
              <a:t>My sheep hear My voice, and I know them, and they follow Me</a:t>
            </a:r>
            <a:r>
              <a:rPr lang="en-US" altLang="en-US" sz="2900" dirty="0" smtClean="0"/>
              <a:t>”</a:t>
            </a:r>
          </a:p>
          <a:p>
            <a:r>
              <a:rPr lang="en-US" altLang="en-US" sz="3500" dirty="0" smtClean="0"/>
              <a:t>Believe</a:t>
            </a:r>
            <a:endParaRPr lang="en-US" altLang="en-US" sz="3500" dirty="0"/>
          </a:p>
          <a:p>
            <a:pPr lvl="1"/>
            <a:r>
              <a:rPr lang="en-US" altLang="en-US" sz="2900" b="1" dirty="0"/>
              <a:t>John 8:24b</a:t>
            </a:r>
            <a:r>
              <a:rPr lang="en-US" altLang="en-US" sz="2900" dirty="0"/>
              <a:t> – </a:t>
            </a:r>
            <a:r>
              <a:rPr lang="en-US" altLang="en-US" sz="2900" dirty="0" smtClean="0"/>
              <a:t>“Unless </a:t>
            </a:r>
            <a:r>
              <a:rPr lang="en-US" altLang="en-US" sz="2900" dirty="0"/>
              <a:t>you believe that I am He, you will die in your sins.”</a:t>
            </a:r>
          </a:p>
          <a:p>
            <a:r>
              <a:rPr lang="en-US" altLang="en-US" sz="3500" dirty="0"/>
              <a:t>Repent</a:t>
            </a:r>
          </a:p>
          <a:p>
            <a:pPr lvl="1"/>
            <a:r>
              <a:rPr lang="en-US" altLang="en-US" sz="2900" b="1" dirty="0"/>
              <a:t>Luke 13:3b</a:t>
            </a:r>
            <a:r>
              <a:rPr lang="en-US" altLang="en-US" sz="2900" dirty="0"/>
              <a:t> – </a:t>
            </a:r>
            <a:r>
              <a:rPr lang="en-US" altLang="en-US" sz="2900" dirty="0" smtClean="0"/>
              <a:t>“Unless </a:t>
            </a:r>
            <a:r>
              <a:rPr lang="en-US" altLang="en-US" sz="2900" dirty="0"/>
              <a:t>you repent, you will all likewise perish.”</a:t>
            </a:r>
          </a:p>
          <a:p>
            <a:r>
              <a:rPr lang="en-US" altLang="en-US" sz="3500" dirty="0"/>
              <a:t>Confess</a:t>
            </a:r>
          </a:p>
          <a:p>
            <a:pPr lvl="1"/>
            <a:r>
              <a:rPr lang="en-US" altLang="en-US" sz="2900" b="1" dirty="0" smtClean="0"/>
              <a:t>Matt 10:32</a:t>
            </a:r>
            <a:r>
              <a:rPr lang="en-US" altLang="en-US" sz="2900" dirty="0" smtClean="0"/>
              <a:t>– </a:t>
            </a:r>
            <a:r>
              <a:rPr lang="en-US" altLang="en-US" sz="2900" dirty="0"/>
              <a:t>“Therefore everyone who confesses Me before men, I will also confess him before My Father who is in heaven</a:t>
            </a:r>
            <a:r>
              <a:rPr lang="en-US" altLang="en-US" sz="2900" dirty="0" smtClean="0"/>
              <a:t>.”</a:t>
            </a:r>
            <a:endParaRPr lang="en-US" altLang="en-US" sz="2900" dirty="0"/>
          </a:p>
          <a:p>
            <a:r>
              <a:rPr lang="en-US" altLang="en-US" sz="3500" dirty="0"/>
              <a:t>Be </a:t>
            </a:r>
            <a:r>
              <a:rPr lang="en-US" altLang="en-US" sz="3500" dirty="0" smtClean="0"/>
              <a:t>Baptized</a:t>
            </a:r>
            <a:endParaRPr lang="en-US" altLang="en-US" sz="3500" dirty="0"/>
          </a:p>
          <a:p>
            <a:pPr lvl="1"/>
            <a:r>
              <a:rPr lang="en-US" altLang="en-US" sz="2900" b="1" dirty="0"/>
              <a:t>Mark 16:16a</a:t>
            </a:r>
            <a:r>
              <a:rPr lang="en-US" altLang="en-US" sz="2900" dirty="0"/>
              <a:t> – “He who has believed and has been baptized shall </a:t>
            </a:r>
            <a:r>
              <a:rPr lang="en-US" altLang="en-US" sz="2900" dirty="0" smtClean="0"/>
              <a:t>be saved.”</a:t>
            </a:r>
          </a:p>
          <a:p>
            <a:r>
              <a:rPr lang="en-US" altLang="en-US" sz="3500" dirty="0" smtClean="0"/>
              <a:t>Stay Faithful</a:t>
            </a:r>
          </a:p>
          <a:p>
            <a:pPr lvl="1"/>
            <a:r>
              <a:rPr lang="en-US" altLang="en-US" sz="2900" b="1" dirty="0" smtClean="0"/>
              <a:t>John 8:31b</a:t>
            </a:r>
            <a:r>
              <a:rPr lang="en-US" altLang="en-US" sz="2900" dirty="0" smtClean="0"/>
              <a:t> – “</a:t>
            </a:r>
            <a:r>
              <a:rPr lang="en-US" sz="2900" dirty="0"/>
              <a:t>If you continue in My word, then you are truly disciples of </a:t>
            </a:r>
            <a:r>
              <a:rPr lang="en-US" sz="2900" dirty="0" smtClean="0"/>
              <a:t>Mine.</a:t>
            </a:r>
            <a:r>
              <a:rPr lang="en-US" altLang="en-US" sz="2900" dirty="0" smtClean="0"/>
              <a:t>”</a:t>
            </a:r>
            <a:endParaRPr lang="en-US" altLang="en-US" sz="2900" dirty="0"/>
          </a:p>
        </p:txBody>
      </p:sp>
      <p:pic>
        <p:nvPicPr>
          <p:cNvPr id="14338" name="Picture 2" descr="http://biblicalproof.files.wordpress.com/2012/02/i-am-not-ashamed-of-the-gospel-of-chr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43000"/>
            <a:ext cx="36576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0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800" b="1" dirty="0" smtClean="0">
                <a:latin typeface="Arial" panose="020B0604020202020204" pitchFamily="34" charset="0"/>
                <a:cs typeface="Arial" panose="020B0604020202020204" pitchFamily="34" charset="0"/>
              </a:rPr>
              <a:t>The Church</a:t>
            </a:r>
            <a:endParaRPr lang="en-US" sz="8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066800"/>
            <a:ext cx="5257800" cy="5791200"/>
          </a:xfrm>
        </p:spPr>
        <p:txBody>
          <a:bodyPr>
            <a:normAutofit fontScale="85000" lnSpcReduction="20000"/>
          </a:bodyPr>
          <a:lstStyle/>
          <a:p>
            <a:r>
              <a:rPr lang="en-US" altLang="en-US" sz="3800" u="sng" dirty="0" smtClean="0"/>
              <a:t>Universal</a:t>
            </a:r>
          </a:p>
          <a:p>
            <a:pPr lvl="1"/>
            <a:r>
              <a:rPr lang="en-US" altLang="en-US" sz="2200" b="1" dirty="0" smtClean="0"/>
              <a:t>Eph 1:22-23</a:t>
            </a:r>
            <a:r>
              <a:rPr lang="en-US" altLang="en-US" sz="2200" dirty="0" smtClean="0"/>
              <a:t>– “</a:t>
            </a:r>
            <a:r>
              <a:rPr lang="en-US" sz="2400" dirty="0"/>
              <a:t>And He put all things in subjection under His feet, and gave Him as head over all things </a:t>
            </a:r>
            <a:r>
              <a:rPr lang="en-US" sz="2400" u="sng" dirty="0"/>
              <a:t>to the </a:t>
            </a:r>
            <a:r>
              <a:rPr lang="en-US" sz="2400" u="sng" dirty="0" smtClean="0"/>
              <a:t>church, which </a:t>
            </a:r>
            <a:r>
              <a:rPr lang="en-US" sz="2400" u="sng" dirty="0"/>
              <a:t>is His body</a:t>
            </a:r>
            <a:r>
              <a:rPr lang="en-US" sz="2400" dirty="0"/>
              <a:t>, the fullness of Him who fills all in all</a:t>
            </a:r>
            <a:r>
              <a:rPr lang="en-US" sz="2400" dirty="0" smtClean="0"/>
              <a:t>.</a:t>
            </a:r>
            <a:r>
              <a:rPr lang="en-US" sz="2200" dirty="0" smtClean="0"/>
              <a:t>”</a:t>
            </a:r>
          </a:p>
          <a:p>
            <a:pPr lvl="1"/>
            <a:r>
              <a:rPr lang="en-US" altLang="en-US" sz="2200" b="1" dirty="0" smtClean="0"/>
              <a:t>Eph 4:4</a:t>
            </a:r>
            <a:r>
              <a:rPr lang="en-US" altLang="en-US" sz="2200" dirty="0" smtClean="0"/>
              <a:t> – “</a:t>
            </a:r>
            <a:r>
              <a:rPr lang="en-US" sz="2400" u="sng" dirty="0"/>
              <a:t>There is one body</a:t>
            </a:r>
            <a:r>
              <a:rPr lang="en-US" sz="2400" dirty="0"/>
              <a:t> and one Spirit, just as also you were called in one hope of your calling</a:t>
            </a:r>
            <a:r>
              <a:rPr lang="en-US" altLang="en-US" sz="2200" dirty="0" smtClean="0"/>
              <a:t>”</a:t>
            </a:r>
            <a:endParaRPr lang="en-US" altLang="en-US" sz="2600" dirty="0" smtClean="0"/>
          </a:p>
          <a:p>
            <a:r>
              <a:rPr lang="en-US" altLang="en-US" sz="3800" u="sng" dirty="0" smtClean="0"/>
              <a:t>Local</a:t>
            </a:r>
          </a:p>
          <a:p>
            <a:pPr lvl="1"/>
            <a:r>
              <a:rPr lang="en-US" altLang="en-US" sz="2400" b="1" dirty="0" smtClean="0"/>
              <a:t>1 Thes 1:1</a:t>
            </a:r>
            <a:r>
              <a:rPr lang="en-US" altLang="en-US" sz="2400" dirty="0" smtClean="0"/>
              <a:t> – “</a:t>
            </a:r>
            <a:r>
              <a:rPr lang="en-US" sz="2400" dirty="0"/>
              <a:t>Paul and Silvanus and </a:t>
            </a:r>
            <a:r>
              <a:rPr lang="en-US" sz="2400" dirty="0" smtClean="0"/>
              <a:t>Timothy, </a:t>
            </a:r>
            <a:r>
              <a:rPr lang="en-US" sz="2400" u="sng" dirty="0" smtClean="0"/>
              <a:t>to </a:t>
            </a:r>
            <a:r>
              <a:rPr lang="en-US" sz="2400" u="sng" dirty="0"/>
              <a:t>the church of the Thessalonians</a:t>
            </a:r>
            <a:r>
              <a:rPr lang="en-US" sz="2400" dirty="0"/>
              <a:t> in God the Father and the Lord Jesus Christ: Grace to you and </a:t>
            </a:r>
            <a:r>
              <a:rPr lang="en-US" sz="2400" dirty="0" smtClean="0"/>
              <a:t>peace.</a:t>
            </a:r>
            <a:r>
              <a:rPr lang="en-US" altLang="en-US" sz="2400" dirty="0" smtClean="0"/>
              <a:t>”</a:t>
            </a:r>
          </a:p>
          <a:p>
            <a:pPr lvl="1"/>
            <a:r>
              <a:rPr lang="en-US" altLang="en-US" sz="2500" b="1" dirty="0" smtClean="0"/>
              <a:t>2 Cor 1:1</a:t>
            </a:r>
            <a:r>
              <a:rPr lang="en-US" altLang="en-US" sz="2500" dirty="0" smtClean="0"/>
              <a:t> – “</a:t>
            </a:r>
            <a:r>
              <a:rPr lang="en-US" sz="2500" dirty="0"/>
              <a:t>Paul, an apostle of Christ Jesus by the will of God, and Timothy our </a:t>
            </a:r>
            <a:r>
              <a:rPr lang="en-US" sz="2500" dirty="0" smtClean="0"/>
              <a:t>brother, </a:t>
            </a:r>
            <a:r>
              <a:rPr lang="en-US" sz="2500" u="sng" dirty="0" smtClean="0"/>
              <a:t>to </a:t>
            </a:r>
            <a:r>
              <a:rPr lang="en-US" sz="2500" u="sng" dirty="0"/>
              <a:t>the church of God which is at Corinth</a:t>
            </a:r>
            <a:r>
              <a:rPr lang="en-US" sz="2500" dirty="0"/>
              <a:t> with all </a:t>
            </a:r>
            <a:r>
              <a:rPr lang="en-US" sz="2500" dirty="0" smtClean="0"/>
              <a:t>the saints </a:t>
            </a:r>
            <a:r>
              <a:rPr lang="en-US" sz="2500" dirty="0"/>
              <a:t>who are throughout </a:t>
            </a:r>
            <a:r>
              <a:rPr lang="en-US" sz="2500" dirty="0" smtClean="0"/>
              <a:t>Achaia</a:t>
            </a:r>
            <a:endParaRPr lang="en-US" sz="2500" dirty="0"/>
          </a:p>
        </p:txBody>
      </p:sp>
      <p:pic>
        <p:nvPicPr>
          <p:cNvPr id="1026" name="Picture 2" descr="http://www.mapministry.org/upload/images/Christian_Article_Images/2015/july/universal_chu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43001"/>
            <a:ext cx="3886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6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600" b="1" dirty="0" smtClean="0">
                <a:latin typeface="Arial" panose="020B0604020202020204" pitchFamily="34" charset="0"/>
                <a:cs typeface="Arial" panose="020B0604020202020204" pitchFamily="34" charset="0"/>
              </a:rPr>
              <a:t>The Word of God</a:t>
            </a:r>
            <a:endParaRPr lang="en-US" sz="8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295400"/>
            <a:ext cx="4648200" cy="5562600"/>
          </a:xfrm>
        </p:spPr>
        <p:txBody>
          <a:bodyPr>
            <a:noAutofit/>
          </a:bodyPr>
          <a:lstStyle/>
          <a:p>
            <a:r>
              <a:rPr lang="en-US" sz="3010" b="1" dirty="0" smtClean="0"/>
              <a:t>1 Tim 3:15</a:t>
            </a:r>
            <a:r>
              <a:rPr lang="en-US" sz="3010" dirty="0" smtClean="0"/>
              <a:t> – “But in </a:t>
            </a:r>
            <a:r>
              <a:rPr lang="en-US" sz="3010" dirty="0"/>
              <a:t>case I am delayed, I write so that you will know </a:t>
            </a:r>
            <a:r>
              <a:rPr lang="en-US" sz="3010" dirty="0" smtClean="0"/>
              <a:t>how one </a:t>
            </a:r>
            <a:r>
              <a:rPr lang="en-US" sz="3010" dirty="0"/>
              <a:t>ought to conduct himself in the household of God, </a:t>
            </a:r>
            <a:r>
              <a:rPr lang="en-US" sz="3010" u="sng" dirty="0"/>
              <a:t>which is the church of the living God, the pillar and support of the truth</a:t>
            </a:r>
            <a:r>
              <a:rPr lang="en-US" sz="3010" u="sng" dirty="0" smtClean="0"/>
              <a:t>.</a:t>
            </a:r>
            <a:r>
              <a:rPr lang="en-US" sz="3010" dirty="0" smtClean="0"/>
              <a:t>”</a:t>
            </a:r>
          </a:p>
          <a:p>
            <a:r>
              <a:rPr lang="en-US" sz="3010" b="1" dirty="0" smtClean="0"/>
              <a:t>John 17:17</a:t>
            </a:r>
            <a:r>
              <a:rPr lang="en-US" sz="3010" dirty="0" smtClean="0"/>
              <a:t> – “</a:t>
            </a:r>
            <a:r>
              <a:rPr lang="en-US" sz="3010" dirty="0"/>
              <a:t>Sanctify them in the truth; </a:t>
            </a:r>
            <a:r>
              <a:rPr lang="en-US" sz="3010" u="sng" dirty="0"/>
              <a:t>Your word is truth</a:t>
            </a:r>
            <a:r>
              <a:rPr lang="en-US" sz="3010" dirty="0"/>
              <a:t>.</a:t>
            </a:r>
            <a:r>
              <a:rPr lang="en-US" sz="3010" dirty="0" smtClean="0"/>
              <a:t>”</a:t>
            </a:r>
            <a:endParaRPr lang="en-US" sz="3010" dirty="0"/>
          </a:p>
        </p:txBody>
      </p:sp>
      <p:pic>
        <p:nvPicPr>
          <p:cNvPr id="2050" name="Picture 2" descr="http://www.middletownbiblechurch.org/missions/misc12_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43000"/>
            <a:ext cx="4562582" cy="570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58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600" b="1" dirty="0" smtClean="0">
                <a:latin typeface="Arial" panose="020B0604020202020204" pitchFamily="34" charset="0"/>
                <a:cs typeface="Arial" panose="020B0604020202020204" pitchFamily="34" charset="0"/>
              </a:rPr>
              <a:t>The Word of God</a:t>
            </a:r>
            <a:endParaRPr lang="en-US" sz="8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066800"/>
            <a:ext cx="5334000" cy="5791200"/>
          </a:xfrm>
        </p:spPr>
        <p:txBody>
          <a:bodyPr>
            <a:normAutofit fontScale="92500"/>
          </a:bodyPr>
          <a:lstStyle/>
          <a:p>
            <a:r>
              <a:rPr lang="en-US" sz="3800" u="sng" dirty="0" smtClean="0"/>
              <a:t>Authority</a:t>
            </a:r>
          </a:p>
          <a:p>
            <a:pPr lvl="1"/>
            <a:r>
              <a:rPr lang="en-US" sz="2100" b="1" dirty="0" smtClean="0"/>
              <a:t>John 12:49-50</a:t>
            </a:r>
            <a:r>
              <a:rPr lang="en-US" sz="2100" dirty="0" smtClean="0"/>
              <a:t> – “</a:t>
            </a:r>
            <a:r>
              <a:rPr lang="en-US" sz="2400" u="sng" dirty="0"/>
              <a:t>For I did not </a:t>
            </a:r>
            <a:r>
              <a:rPr lang="en-US" sz="2400" u="sng" dirty="0" smtClean="0"/>
              <a:t>speak on </a:t>
            </a:r>
            <a:r>
              <a:rPr lang="en-US" sz="2400" u="sng" dirty="0"/>
              <a:t>My own initiative, but the Father Himself who sent Me has given Me a commandment as to what to say and what to </a:t>
            </a:r>
            <a:r>
              <a:rPr lang="en-US" sz="2400" u="sng" dirty="0" smtClean="0"/>
              <a:t>speak</a:t>
            </a:r>
            <a:r>
              <a:rPr lang="en-US" sz="2400" dirty="0" smtClean="0"/>
              <a:t>. I </a:t>
            </a:r>
            <a:r>
              <a:rPr lang="en-US" sz="2400" dirty="0"/>
              <a:t>know that His commandment is eternal life; therefore the things I speak, </a:t>
            </a:r>
            <a:r>
              <a:rPr lang="en-US" sz="2400" u="sng" dirty="0"/>
              <a:t>I speak just as the Father has told Me</a:t>
            </a:r>
            <a:r>
              <a:rPr lang="en-US" sz="2400" dirty="0" smtClean="0"/>
              <a:t>.</a:t>
            </a:r>
            <a:r>
              <a:rPr lang="en-US" sz="2100" dirty="0" smtClean="0"/>
              <a:t>”</a:t>
            </a:r>
          </a:p>
          <a:p>
            <a:pPr lvl="1"/>
            <a:r>
              <a:rPr lang="en-US" sz="2100" b="1" dirty="0" smtClean="0"/>
              <a:t>John 16:13</a:t>
            </a:r>
            <a:r>
              <a:rPr lang="en-US" sz="2100" dirty="0" smtClean="0"/>
              <a:t> – “</a:t>
            </a:r>
            <a:r>
              <a:rPr lang="en-US" sz="2400" dirty="0"/>
              <a:t>But when He, the Spirit of truth, comes, He will guide you into all the truth; </a:t>
            </a:r>
            <a:r>
              <a:rPr lang="en-US" sz="2400" u="sng" dirty="0"/>
              <a:t>for He will not speak on His own initiative, but whatever He hears, He will speak</a:t>
            </a:r>
            <a:r>
              <a:rPr lang="en-US" sz="2400" dirty="0"/>
              <a:t>; and He will disclose to you what is to come.</a:t>
            </a:r>
            <a:r>
              <a:rPr lang="en-US" sz="2100" dirty="0" smtClean="0"/>
              <a:t>”</a:t>
            </a:r>
            <a:endParaRPr lang="en-US" sz="2100" dirty="0"/>
          </a:p>
        </p:txBody>
      </p:sp>
      <p:pic>
        <p:nvPicPr>
          <p:cNvPr id="3074" name="Picture 2" descr="http://www.amb-church.net/images/Author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19200"/>
            <a:ext cx="3886200" cy="566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3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600" b="1" dirty="0" smtClean="0">
                <a:latin typeface="Arial" panose="020B0604020202020204" pitchFamily="34" charset="0"/>
                <a:cs typeface="Arial" panose="020B0604020202020204" pitchFamily="34" charset="0"/>
              </a:rPr>
              <a:t>The Word of God</a:t>
            </a:r>
            <a:endParaRPr lang="en-US" sz="8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066800"/>
            <a:ext cx="5334000" cy="5791200"/>
          </a:xfrm>
        </p:spPr>
        <p:txBody>
          <a:bodyPr>
            <a:normAutofit fontScale="92500" lnSpcReduction="10000"/>
          </a:bodyPr>
          <a:lstStyle/>
          <a:p>
            <a:r>
              <a:rPr lang="en-US" sz="3800" u="sng" dirty="0" smtClean="0"/>
              <a:t>Jesus’ Authority</a:t>
            </a:r>
          </a:p>
          <a:p>
            <a:pPr lvl="1"/>
            <a:r>
              <a:rPr lang="en-US" sz="2300" b="1" dirty="0" smtClean="0"/>
              <a:t>Matt 28:18</a:t>
            </a:r>
            <a:r>
              <a:rPr lang="en-US" sz="2300" dirty="0" smtClean="0"/>
              <a:t> – “</a:t>
            </a:r>
            <a:r>
              <a:rPr lang="en-US" sz="2300" dirty="0"/>
              <a:t>And Jesus came up and spoke to them, saying, </a:t>
            </a:r>
            <a:r>
              <a:rPr lang="en-US" sz="2300" dirty="0" smtClean="0"/>
              <a:t>‘</a:t>
            </a:r>
            <a:r>
              <a:rPr lang="en-US" sz="2300" u="sng" dirty="0" smtClean="0"/>
              <a:t>All </a:t>
            </a:r>
            <a:r>
              <a:rPr lang="en-US" sz="2300" u="sng" dirty="0"/>
              <a:t>authority has been given to Me in heaven and on </a:t>
            </a:r>
            <a:r>
              <a:rPr lang="en-US" sz="2300" u="sng" dirty="0" smtClean="0"/>
              <a:t>earth</a:t>
            </a:r>
            <a:r>
              <a:rPr lang="en-US" sz="2300" dirty="0" smtClean="0"/>
              <a:t>.’”</a:t>
            </a:r>
          </a:p>
          <a:p>
            <a:pPr lvl="1"/>
            <a:r>
              <a:rPr lang="en-US" sz="2300" b="1" dirty="0" smtClean="0"/>
              <a:t>John 13:20</a:t>
            </a:r>
            <a:r>
              <a:rPr lang="en-US" sz="2300" dirty="0" smtClean="0"/>
              <a:t> – “</a:t>
            </a:r>
            <a:r>
              <a:rPr lang="en-US" sz="2300" dirty="0"/>
              <a:t>Truly, truly, I say to you, </a:t>
            </a:r>
            <a:r>
              <a:rPr lang="en-US" sz="2300" u="sng" dirty="0"/>
              <a:t>he who receives whomever I send receives Me</a:t>
            </a:r>
            <a:r>
              <a:rPr lang="en-US" sz="2300" dirty="0"/>
              <a:t>; and </a:t>
            </a:r>
            <a:r>
              <a:rPr lang="en-US" sz="2300" u="sng" dirty="0"/>
              <a:t>he who receives Me receives Him who sent Me</a:t>
            </a:r>
            <a:r>
              <a:rPr lang="en-US" sz="2300" dirty="0" smtClean="0"/>
              <a:t>.”</a:t>
            </a:r>
          </a:p>
          <a:p>
            <a:pPr lvl="1"/>
            <a:r>
              <a:rPr lang="en-US" sz="2300" b="1" dirty="0" smtClean="0"/>
              <a:t>Luke 10:16</a:t>
            </a:r>
            <a:r>
              <a:rPr lang="en-US" sz="2300" dirty="0" smtClean="0"/>
              <a:t> – “</a:t>
            </a:r>
            <a:r>
              <a:rPr lang="en-US" sz="2300" u="sng" dirty="0"/>
              <a:t>The one who listens to you listens to Me</a:t>
            </a:r>
            <a:r>
              <a:rPr lang="en-US" sz="2300" dirty="0"/>
              <a:t>, and the one who rejects you rejects Me; and he who rejects Me rejects the One who sent Me</a:t>
            </a:r>
            <a:r>
              <a:rPr lang="en-US" sz="2300" dirty="0" smtClean="0"/>
              <a:t>.”</a:t>
            </a:r>
          </a:p>
          <a:p>
            <a:pPr lvl="1"/>
            <a:r>
              <a:rPr lang="en-US" sz="2300" b="1" dirty="0" smtClean="0"/>
              <a:t>Acts 2:42</a:t>
            </a:r>
            <a:r>
              <a:rPr lang="en-US" sz="2300" dirty="0" smtClean="0"/>
              <a:t> – “</a:t>
            </a:r>
            <a:r>
              <a:rPr lang="en-US" sz="2300" dirty="0"/>
              <a:t>They were </a:t>
            </a:r>
            <a:r>
              <a:rPr lang="en-US" sz="2300" u="sng" dirty="0"/>
              <a:t>continually devoting themselves to the apostles’ teaching</a:t>
            </a:r>
            <a:r>
              <a:rPr lang="en-US" sz="2300" dirty="0"/>
              <a:t> and to fellowship, to the breaking of bread and </a:t>
            </a:r>
            <a:r>
              <a:rPr lang="en-US" sz="2300" dirty="0" smtClean="0"/>
              <a:t>to </a:t>
            </a:r>
            <a:r>
              <a:rPr lang="en-US" sz="2300" dirty="0"/>
              <a:t>prayer.</a:t>
            </a:r>
            <a:r>
              <a:rPr lang="en-US" sz="2300" dirty="0" smtClean="0"/>
              <a:t>”</a:t>
            </a:r>
            <a:endParaRPr lang="en-US" sz="2300" dirty="0"/>
          </a:p>
        </p:txBody>
      </p:sp>
      <p:pic>
        <p:nvPicPr>
          <p:cNvPr id="4098" name="Picture 2" descr="https://quotesthoughtsrandom.files.wordpress.com/2011/07/king-jes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219200"/>
            <a:ext cx="39624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8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10617</TotalTime>
  <Words>5542</Words>
  <Application>Microsoft Office PowerPoint</Application>
  <PresentationFormat>On-screen Show (4:3)</PresentationFormat>
  <Paragraphs>203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The Church</vt:lpstr>
      <vt:lpstr>The Church</vt:lpstr>
      <vt:lpstr>The Church</vt:lpstr>
      <vt:lpstr>The Church</vt:lpstr>
      <vt:lpstr>The Church</vt:lpstr>
      <vt:lpstr>The Word of God</vt:lpstr>
      <vt:lpstr>The Word of God</vt:lpstr>
      <vt:lpstr>The Word of God</vt:lpstr>
      <vt:lpstr>The Word of God</vt:lpstr>
      <vt:lpstr>The Word of God</vt:lpstr>
      <vt:lpstr>Organization</vt:lpstr>
      <vt:lpstr>Organization</vt:lpstr>
      <vt:lpstr>Worship</vt:lpstr>
      <vt:lpstr>Worship</vt:lpstr>
      <vt:lpstr>Work</vt:lpstr>
      <vt:lpstr>Work</vt:lpstr>
      <vt:lpstr>Schedule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Ryan Hasty</cp:lastModifiedBy>
  <cp:revision>276</cp:revision>
  <cp:lastPrinted>2016-04-09T23:48:58Z</cp:lastPrinted>
  <dcterms:created xsi:type="dcterms:W3CDTF">2012-01-03T01:52:53Z</dcterms:created>
  <dcterms:modified xsi:type="dcterms:W3CDTF">2016-04-10T03:57:19Z</dcterms:modified>
</cp:coreProperties>
</file>